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87"/>
  </p:notesMasterIdLst>
  <p:sldIdLst>
    <p:sldId id="257" r:id="rId3"/>
    <p:sldId id="1079" r:id="rId4"/>
    <p:sldId id="1087" r:id="rId5"/>
    <p:sldId id="1086" r:id="rId6"/>
    <p:sldId id="1085" r:id="rId7"/>
    <p:sldId id="1088" r:id="rId8"/>
    <p:sldId id="1089" r:id="rId9"/>
    <p:sldId id="1090" r:id="rId10"/>
    <p:sldId id="1093" r:id="rId11"/>
    <p:sldId id="1105" r:id="rId12"/>
    <p:sldId id="1091" r:id="rId13"/>
    <p:sldId id="1092" r:id="rId14"/>
    <p:sldId id="1094" r:id="rId15"/>
    <p:sldId id="1095" r:id="rId16"/>
    <p:sldId id="1096" r:id="rId17"/>
    <p:sldId id="1097" r:id="rId18"/>
    <p:sldId id="1098" r:id="rId19"/>
    <p:sldId id="1099" r:id="rId20"/>
    <p:sldId id="1100" r:id="rId21"/>
    <p:sldId id="1113" r:id="rId22"/>
    <p:sldId id="1101" r:id="rId23"/>
    <p:sldId id="1102" r:id="rId24"/>
    <p:sldId id="1103" r:id="rId25"/>
    <p:sldId id="1104" r:id="rId26"/>
    <p:sldId id="1119" r:id="rId27"/>
    <p:sldId id="1106" r:id="rId28"/>
    <p:sldId id="1107" r:id="rId29"/>
    <p:sldId id="1108" r:id="rId30"/>
    <p:sldId id="1109" r:id="rId31"/>
    <p:sldId id="1110" r:id="rId32"/>
    <p:sldId id="1111" r:id="rId33"/>
    <p:sldId id="1112" r:id="rId34"/>
    <p:sldId id="1114" r:id="rId35"/>
    <p:sldId id="1115" r:id="rId36"/>
    <p:sldId id="1172" r:id="rId37"/>
    <p:sldId id="1116" r:id="rId38"/>
    <p:sldId id="1173" r:id="rId39"/>
    <p:sldId id="1117" r:id="rId40"/>
    <p:sldId id="1118" r:id="rId41"/>
    <p:sldId id="1120" r:id="rId42"/>
    <p:sldId id="1121" r:id="rId43"/>
    <p:sldId id="1122" r:id="rId44"/>
    <p:sldId id="1126" r:id="rId45"/>
    <p:sldId id="1128" r:id="rId46"/>
    <p:sldId id="1127" r:id="rId47"/>
    <p:sldId id="1129" r:id="rId48"/>
    <p:sldId id="1130" r:id="rId49"/>
    <p:sldId id="1131" r:id="rId50"/>
    <p:sldId id="1132" r:id="rId51"/>
    <p:sldId id="1133" r:id="rId52"/>
    <p:sldId id="1134" r:id="rId53"/>
    <p:sldId id="1135" r:id="rId54"/>
    <p:sldId id="1136" r:id="rId55"/>
    <p:sldId id="1137" r:id="rId56"/>
    <p:sldId id="1138" r:id="rId57"/>
    <p:sldId id="1139" r:id="rId58"/>
    <p:sldId id="1142" r:id="rId59"/>
    <p:sldId id="1140" r:id="rId60"/>
    <p:sldId id="1143" r:id="rId61"/>
    <p:sldId id="1144" r:id="rId62"/>
    <p:sldId id="1141" r:id="rId63"/>
    <p:sldId id="1145" r:id="rId64"/>
    <p:sldId id="1146" r:id="rId65"/>
    <p:sldId id="1123" r:id="rId66"/>
    <p:sldId id="1155" r:id="rId67"/>
    <p:sldId id="1156" r:id="rId68"/>
    <p:sldId id="1157" r:id="rId69"/>
    <p:sldId id="1158" r:id="rId70"/>
    <p:sldId id="1159" r:id="rId71"/>
    <p:sldId id="1160" r:id="rId72"/>
    <p:sldId id="1170" r:id="rId73"/>
    <p:sldId id="1169" r:id="rId74"/>
    <p:sldId id="1171" r:id="rId75"/>
    <p:sldId id="1124" r:id="rId76"/>
    <p:sldId id="1147" r:id="rId77"/>
    <p:sldId id="1148" r:id="rId78"/>
    <p:sldId id="1149" r:id="rId79"/>
    <p:sldId id="1150" r:id="rId80"/>
    <p:sldId id="1151" r:id="rId81"/>
    <p:sldId id="1152" r:id="rId82"/>
    <p:sldId id="1153" r:id="rId83"/>
    <p:sldId id="1125" r:id="rId84"/>
    <p:sldId id="1154" r:id="rId85"/>
    <p:sldId id="939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2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66FF"/>
    <a:srgbClr val="FDF9AD"/>
    <a:srgbClr val="74E8F8"/>
    <a:srgbClr val="FF65A3"/>
    <a:srgbClr val="F3F3F3"/>
    <a:srgbClr val="F0F0F0"/>
    <a:srgbClr val="F5F5F5"/>
    <a:srgbClr val="FF99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8" autoAdjust="0"/>
    <p:restoredTop sz="88159" autoAdjust="0"/>
  </p:normalViewPr>
  <p:slideViewPr>
    <p:cSldViewPr snapToGrid="0" showGuides="1">
      <p:cViewPr varScale="1">
        <p:scale>
          <a:sx n="59" d="100"/>
          <a:sy n="59" d="100"/>
        </p:scale>
        <p:origin x="248" y="68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51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页表使用虚拟地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址中的页号作索引，以找</a:t>
            </a:r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到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相应的物理页号</a:t>
            </a:r>
            <a:r>
              <a:rPr lang="zh-CN" altLang="en-US" sz="1800" b="0" i="0" u="none" strike="noStrike" baseline="0" dirty="0">
                <a:solidFill>
                  <a:srgbClr val="A3A3A3"/>
                </a:solidFill>
                <a:latin typeface="HiddenHorzOCR"/>
              </a:rPr>
              <a:t>。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每个程序</a:t>
            </a:r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都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有</a:t>
            </a:r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它自己的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页表， </a:t>
            </a:r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用来将程序的虚拟</a:t>
            </a:r>
          </a:p>
          <a:p>
            <a:pPr algn="l"/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地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址空</a:t>
            </a:r>
            <a:r>
              <a:rPr lang="zh-CN" altLang="en-US" sz="1800" b="0" i="0" u="none" strike="noStrike" baseline="0" dirty="0">
                <a:solidFill>
                  <a:srgbClr val="353535"/>
                </a:solidFill>
                <a:latin typeface="HiddenHorzOCR"/>
              </a:rPr>
              <a:t>间</a:t>
            </a:r>
            <a:r>
              <a:rPr lang="zh-CN" altLang="en-US" sz="1800" b="0" i="0" u="none" strike="noStrike" baseline="0" dirty="0">
                <a:solidFill>
                  <a:srgbClr val="4E4E4E"/>
                </a:solidFill>
                <a:latin typeface="HiddenHorzOCR"/>
              </a:rPr>
              <a:t>映射到主存中</a:t>
            </a:r>
            <a:r>
              <a:rPr lang="zh-CN" altLang="en-US" sz="1800" b="0" i="0" u="none" strike="noStrike" baseline="0" dirty="0">
                <a:solidFill>
                  <a:srgbClr val="A3A3A3"/>
                </a:solidFill>
                <a:latin typeface="HiddenHorzOCR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3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装入位：也称有效位，用于表示对应页面是否在主存中，若是“</a:t>
            </a:r>
            <a:r>
              <a:rPr lang="en-US" altLang="zh-CN" dirty="0"/>
              <a:t>1</a:t>
            </a:r>
            <a:r>
              <a:rPr lang="zh-CN" altLang="en-US" dirty="0"/>
              <a:t>”，表示该虚拟页已从磁盘调入主存，是一个“缓存页”，此时，存放位置字段指向主存物理页号；若为“</a:t>
            </a:r>
            <a:r>
              <a:rPr lang="en-US" altLang="zh-CN" dirty="0"/>
              <a:t>0</a:t>
            </a:r>
            <a:r>
              <a:rPr lang="zh-CN" altLang="en-US" dirty="0"/>
              <a:t>”，则表示没有调入主存，此时，若存放位置字段为</a:t>
            </a:r>
            <a:r>
              <a:rPr lang="en-US" altLang="zh-CN" dirty="0"/>
              <a:t>null</a:t>
            </a:r>
            <a:r>
              <a:rPr lang="zh-CN" altLang="en-US" dirty="0"/>
              <a:t>，则说明是一个“未分配页”，该页未分配给任何进程，否则是一个“未缓存页” ，其存放位置字段给出该虚拟页在磁盘上的起始地址。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修改位，也称脏位，可判断替换时是否需要写回磁盘。使用位，比如是否最先调入（</a:t>
            </a:r>
            <a:r>
              <a:rPr lang="en-US" altLang="zh-CN" dirty="0"/>
              <a:t>FIFO</a:t>
            </a:r>
            <a:r>
              <a:rPr lang="zh-CN" altLang="en-US" dirty="0"/>
              <a:t>），是否最近最少使用（</a:t>
            </a:r>
            <a:r>
              <a:rPr lang="en-US" altLang="zh-CN" dirty="0" err="1"/>
              <a:t>LRU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en-US" altLang="zh-CN" dirty="0"/>
              <a:t>CPU</a:t>
            </a:r>
            <a:r>
              <a:rPr lang="zh-CN" altLang="en-US" dirty="0"/>
              <a:t>要访问某个数据，该数据正好在虚拟页</a:t>
            </a:r>
            <a:r>
              <a:rPr lang="en-US" altLang="zh-CN" dirty="0" err="1"/>
              <a:t>VP1</a:t>
            </a:r>
            <a:r>
              <a:rPr lang="zh-CN" altLang="en-US" dirty="0"/>
              <a:t>中，则根据页表得知，</a:t>
            </a:r>
            <a:r>
              <a:rPr lang="en-US" altLang="zh-CN" dirty="0" err="1"/>
              <a:t>VP1</a:t>
            </a:r>
            <a:r>
              <a:rPr lang="zh-CN" altLang="en-US" dirty="0"/>
              <a:t>对应的装入位为“</a:t>
            </a:r>
            <a:r>
              <a:rPr lang="en-US" altLang="zh-CN" dirty="0"/>
              <a:t>1</a:t>
            </a:r>
            <a:r>
              <a:rPr lang="zh-CN" altLang="en-US" dirty="0"/>
              <a:t>”，该页的信息存放在物理页</a:t>
            </a:r>
            <a:r>
              <a:rPr lang="en-US" altLang="zh-CN" dirty="0" err="1"/>
              <a:t>PP0</a:t>
            </a:r>
            <a:r>
              <a:rPr lang="zh-CN" altLang="en-US" dirty="0"/>
              <a:t>中，因此，可通过地址转换部件将虚拟地址转换为物理地址，然后到</a:t>
            </a:r>
            <a:r>
              <a:rPr lang="en-US" altLang="zh-CN" dirty="0" err="1"/>
              <a:t>PP0</a:t>
            </a:r>
            <a:r>
              <a:rPr lang="zh-CN" altLang="en-US" dirty="0"/>
              <a:t>中访问该数据；若该数据在</a:t>
            </a:r>
            <a:r>
              <a:rPr lang="en-US" altLang="zh-CN" dirty="0" err="1"/>
              <a:t>VP6</a:t>
            </a:r>
            <a:r>
              <a:rPr lang="zh-CN" altLang="en-US" dirty="0"/>
              <a:t>中，则根据页表得知，</a:t>
            </a:r>
            <a:r>
              <a:rPr lang="en-US" altLang="zh-CN" dirty="0" err="1"/>
              <a:t>VP6</a:t>
            </a:r>
            <a:r>
              <a:rPr lang="zh-CN" altLang="en-US" dirty="0"/>
              <a:t>对应的装入位为</a:t>
            </a:r>
            <a:r>
              <a:rPr lang="en-US" altLang="zh-CN" dirty="0"/>
              <a:t>0</a:t>
            </a:r>
            <a:r>
              <a:rPr lang="zh-CN" altLang="en-US" dirty="0"/>
              <a:t>，表示页面缺失，发生缺页异常，需要调出操作系统的缺页异常处理程序进行处理。缺页异常处理程序根据页表中</a:t>
            </a:r>
            <a:r>
              <a:rPr lang="en-US" altLang="zh-CN" dirty="0" err="1"/>
              <a:t>VP6</a:t>
            </a:r>
            <a:r>
              <a:rPr lang="zh-CN" altLang="en-US" dirty="0"/>
              <a:t>对应表项的存放位置字段，从磁盘中将缺失的页面读出，然后找一个空闲的物理页存放该页信息。若主存中没有空闲的物理页，则还要选择一个页面淘汰出来替换到硬盘上。因为采用写回策略，所以页面淘汰时，需要根据修改该位确定是否要写回磁盘。缺页处理过程中需要对页表进行相应的更新，处理结束后，程序回到原来发生缺页的指令继续执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4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5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26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solidFill>
                  <a:srgbClr val="3C3C3C"/>
                </a:solidFill>
                <a:latin typeface="HiddenHorzOCR"/>
              </a:rPr>
              <a:t>页缺失操作系统获得控制权</a:t>
            </a:r>
            <a:r>
              <a:rPr lang="zh-CN" altLang="en-US" sz="1800" b="0" i="0" u="none" strike="noStrike" baseline="0" dirty="0">
                <a:solidFill>
                  <a:srgbClr val="868686"/>
                </a:solidFill>
                <a:latin typeface="HiddenHorzOCR"/>
              </a:rPr>
              <a:t>。</a:t>
            </a:r>
            <a:r>
              <a:rPr lang="zh-CN" altLang="en-US" sz="1800" b="0" i="0" u="none" strike="noStrike" baseline="0" dirty="0">
                <a:solidFill>
                  <a:srgbClr val="3C3C3C"/>
                </a:solidFill>
                <a:latin typeface="HiddenHorzOCR"/>
              </a:rPr>
              <a:t>控制的转移由异常机制完成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39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翻译后备缓冲器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每产生一个虚拟地址，</a:t>
            </a:r>
            <a:r>
              <a:rPr lang="en-US" altLang="zh-CN" dirty="0"/>
              <a:t>MMU</a:t>
            </a:r>
            <a:r>
              <a:rPr lang="zh-CN" altLang="en-US" dirty="0"/>
              <a:t>必须访问一次主存获取</a:t>
            </a:r>
            <a:r>
              <a:rPr lang="en-US" altLang="zh-CN" dirty="0"/>
              <a:t>PTE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MMU</a:t>
            </a:r>
            <a:r>
              <a:rPr lang="zh-CN" altLang="en-US" dirty="0"/>
              <a:t>内部包含</a:t>
            </a:r>
            <a:r>
              <a:rPr lang="en-US" altLang="zh-CN" dirty="0" err="1"/>
              <a:t>TLB</a:t>
            </a:r>
            <a:r>
              <a:rPr lang="zh-CN" altLang="en-US" dirty="0"/>
              <a:t>。</a:t>
            </a:r>
            <a:r>
              <a:rPr lang="en-US" altLang="zh-CN" dirty="0" err="1"/>
              <a:t>TLB</a:t>
            </a:r>
            <a:r>
              <a:rPr lang="zh-CN" altLang="en-US" dirty="0"/>
              <a:t>是一个十分小的，虚拟寻址的缓存，每一行包含一个由单个</a:t>
            </a:r>
            <a:r>
              <a:rPr lang="en-US" altLang="zh-CN" dirty="0"/>
              <a:t>PTE</a:t>
            </a:r>
            <a:r>
              <a:rPr lang="zh-CN" altLang="en-US" dirty="0"/>
              <a:t>组成的块。具有较高的相联度。其结构和</a:t>
            </a:r>
            <a:r>
              <a:rPr lang="en-US" altLang="zh-CN" dirty="0"/>
              <a:t>Cache</a:t>
            </a:r>
            <a:r>
              <a:rPr lang="zh-CN" altLang="en-US" dirty="0"/>
              <a:t>一样。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TLB</a:t>
            </a:r>
            <a:r>
              <a:rPr lang="zh-CN" altLang="en-US" dirty="0"/>
              <a:t>是一个</a:t>
            </a:r>
            <a:r>
              <a:rPr lang="en-US" altLang="zh-CN" dirty="0"/>
              <a:t>Cache</a:t>
            </a:r>
            <a:r>
              <a:rPr lang="zh-CN" altLang="en-US" dirty="0"/>
              <a:t>，而页表不是</a:t>
            </a:r>
            <a:r>
              <a:rPr lang="en-US" altLang="zh-CN" dirty="0"/>
              <a:t>Cache</a:t>
            </a:r>
            <a:r>
              <a:rPr lang="zh-CN" altLang="en-US" dirty="0"/>
              <a:t>（为什么）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665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962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6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58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537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上面的假设会降低虚拟存储器和</a:t>
            </a:r>
            <a:r>
              <a:rPr lang="en-US" altLang="zh-CN" dirty="0"/>
              <a:t>Cache</a:t>
            </a:r>
            <a:r>
              <a:rPr lang="zh-CN" altLang="en-US" dirty="0"/>
              <a:t>访问的设计难度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9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086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3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462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25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VIVT</a:t>
            </a:r>
            <a:r>
              <a:rPr lang="zh-CN" altLang="en-US" dirty="0"/>
              <a:t>：</a:t>
            </a:r>
            <a:r>
              <a:rPr lang="en-US" altLang="zh-CN" dirty="0" err="1"/>
              <a:t>ARM9</a:t>
            </a:r>
            <a:r>
              <a:rPr lang="zh-CN" altLang="en-US" dirty="0"/>
              <a:t>系列；</a:t>
            </a:r>
            <a:r>
              <a:rPr lang="en-US" altLang="zh-CN" dirty="0"/>
              <a:t>PIPT</a:t>
            </a:r>
            <a:r>
              <a:rPr lang="zh-CN" altLang="en-US" dirty="0"/>
              <a:t>：</a:t>
            </a:r>
            <a:r>
              <a:rPr lang="en-US" altLang="zh-CN" dirty="0"/>
              <a:t>ARM Cortex-A</a:t>
            </a:r>
            <a:r>
              <a:rPr lang="zh-CN" altLang="en-US" dirty="0"/>
              <a:t>系列；</a:t>
            </a:r>
            <a:r>
              <a:rPr lang="en-US" altLang="zh-CN" dirty="0" err="1"/>
              <a:t>VIPT</a:t>
            </a:r>
            <a:r>
              <a:rPr lang="zh-CN" altLang="en-US" dirty="0"/>
              <a:t>：</a:t>
            </a:r>
            <a:r>
              <a:rPr lang="en-US" altLang="zh-CN" dirty="0" err="1"/>
              <a:t>ARM11</a:t>
            </a:r>
            <a:r>
              <a:rPr lang="zh-CN" altLang="en-US" dirty="0"/>
              <a:t>系列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286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05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72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39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即不同的数据在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中具有相同的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tag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index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每个进程独享虚拟地址空间，因此两个互不相干的进程，就可能出现相同的虚拟地址映射不同的物理地址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对于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WB 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，冲刷前要保存“脏”行，避免数据丢失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换后的进程刚开始执行的时候，将会由于大量的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cache miss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导致性能损失。所以，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VIVT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高速缓存明显的缺点之一就是经常需要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flush 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以保证歧义不会发生，最终导致性能的损失。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15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指同一个物理地址的数据被加载到不同的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cacheline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中就会出现别名现象。（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WBWA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中存在，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WTNA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不存在）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60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物理的地址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tag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部分是独一无二的，因此肯定不会导致歧义。而针对同一个物理地址，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index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也是唯一的，因此加载到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cache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中也是唯一的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cacheline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，所以也不会存在别名。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720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75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虚拟地址</a:t>
            </a:r>
            <a:r>
              <a:rPr lang="en-US" altLang="zh-CN" dirty="0"/>
              <a:t>index</a:t>
            </a:r>
            <a:r>
              <a:rPr lang="zh-CN" altLang="en-US" dirty="0"/>
              <a:t>和物理地址</a:t>
            </a:r>
            <a:r>
              <a:rPr lang="en-US" altLang="zh-CN" dirty="0"/>
              <a:t>index</a:t>
            </a:r>
            <a:r>
              <a:rPr lang="zh-CN" altLang="en-US"/>
              <a:t>相同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16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58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一路指：</a:t>
            </a:r>
            <a:r>
              <a:rPr lang="en-US" altLang="zh-CN" dirty="0"/>
              <a:t>Cache</a:t>
            </a:r>
            <a:r>
              <a:rPr lang="zh-CN" altLang="en-US" dirty="0"/>
              <a:t>中同一路的块容量之和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47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47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核心思想就是让不同的虚拟地址查找到同一个</a:t>
            </a:r>
            <a:r>
              <a:rPr lang="en-US" altLang="zh-CN" dirty="0"/>
              <a:t>cache</a:t>
            </a:r>
            <a:r>
              <a:rPr lang="zh-CN" altLang="en-US" dirty="0"/>
              <a:t>组，这样在利用物理</a:t>
            </a:r>
            <a:r>
              <a:rPr lang="en-US" altLang="zh-CN" dirty="0"/>
              <a:t>Tag</a:t>
            </a:r>
            <a:r>
              <a:rPr lang="zh-CN" altLang="en-US" dirty="0"/>
              <a:t>进行组内多路</a:t>
            </a:r>
            <a:r>
              <a:rPr lang="en-US" altLang="zh-CN" dirty="0"/>
              <a:t>cache</a:t>
            </a:r>
            <a:r>
              <a:rPr lang="zh-CN" altLang="en-US" dirty="0"/>
              <a:t>匹配时，就一定会找到同一个</a:t>
            </a:r>
            <a:r>
              <a:rPr lang="en-US" altLang="zh-CN" dirty="0"/>
              <a:t>cache line</a:t>
            </a:r>
            <a:r>
              <a:rPr lang="zh-CN" altLang="en-US" dirty="0"/>
              <a:t>，那么如何能保证不同的虚拟地址查找到同一个</a:t>
            </a:r>
            <a:r>
              <a:rPr lang="en-US" altLang="zh-CN" dirty="0"/>
              <a:t>cache</a:t>
            </a:r>
            <a:r>
              <a:rPr lang="zh-CN" altLang="en-US" dirty="0"/>
              <a:t>组呢？那就是让两个不同的虚拟地址地址低位相同的位数涵盖用于</a:t>
            </a:r>
            <a:r>
              <a:rPr lang="en-US" altLang="zh-CN" dirty="0"/>
              <a:t>Virtual Index</a:t>
            </a:r>
            <a:r>
              <a:rPr lang="zh-CN" altLang="en-US" dirty="0"/>
              <a:t>的位数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57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3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092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16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5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41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805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493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64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30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07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76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：由于</a:t>
            </a:r>
            <a:r>
              <a:rPr lang="en-US" altLang="zh-CN" dirty="0"/>
              <a:t>DRAM</a:t>
            </a:r>
            <a:r>
              <a:rPr lang="zh-CN" altLang="en-US" dirty="0"/>
              <a:t>芯片的构成，主存的存储容量收到限制，但程序设计时，人们显然不希望受到特定计算机的物理内存大小的制约。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：现代操作系统都支持多道程序运行，如何让多个程序有效而安全的共享主存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897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089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910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8962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1092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39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961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981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6709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预充电：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关闭当前工作行，并准备打开同一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bank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的新行的操作</a:t>
            </a:r>
            <a:endParaRPr kumimoji="1" lang="en-US" altLang="zh-CN" kern="0" dirty="0">
              <a:latin typeface="+mn-lt"/>
              <a:ea typeface="宋体" pitchFamily="2" charset="-122"/>
            </a:endParaRPr>
          </a:p>
          <a:p>
            <a:r>
              <a:rPr kumimoji="1" lang="en-US" altLang="zh-CN" kern="0" dirty="0">
                <a:latin typeface="+mn-lt"/>
                <a:ea typeface="宋体" pitchFamily="2" charset="-122"/>
              </a:rPr>
              <a:t>tRCD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：行有效命令（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RAS#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）到列有效（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CAS#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）命令的延迟，从行选通到数据已在读出放大器（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Row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 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Buffer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）准备完毕</a:t>
            </a:r>
            <a:endParaRPr kumimoji="1" lang="en-US" altLang="zh-CN" kern="0" dirty="0">
              <a:latin typeface="+mn-lt"/>
              <a:ea typeface="宋体" pitchFamily="2" charset="-122"/>
            </a:endParaRPr>
          </a:p>
          <a:p>
            <a:r>
              <a:rPr kumimoji="1" lang="en-US" altLang="zh-CN" kern="0" dirty="0" err="1">
                <a:latin typeface="+mn-lt"/>
                <a:ea typeface="宋体" pitchFamily="2" charset="-122"/>
              </a:rPr>
              <a:t>tRAS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：</a:t>
            </a:r>
            <a:r>
              <a:rPr kumimoji="1" lang="zh-CN" altLang="en-US" sz="1200" kern="0" dirty="0">
                <a:latin typeface="+mn-lt"/>
                <a:ea typeface="宋体" pitchFamily="2" charset="-122"/>
              </a:rPr>
              <a:t>从行有效到数据重写时间间隔</a:t>
            </a:r>
            <a:endParaRPr kumimoji="1" lang="en-US" altLang="zh-CN" sz="1200" kern="0" dirty="0">
              <a:latin typeface="+mn-lt"/>
              <a:ea typeface="宋体" pitchFamily="2" charset="-122"/>
            </a:endParaRPr>
          </a:p>
          <a:p>
            <a:r>
              <a:rPr kumimoji="1" lang="en-US" altLang="zh-CN" sz="1200" kern="0" dirty="0" err="1">
                <a:latin typeface="+mn-lt"/>
                <a:ea typeface="宋体" pitchFamily="2" charset="-122"/>
              </a:rPr>
              <a:t>tCL</a:t>
            </a:r>
            <a:r>
              <a:rPr kumimoji="1" lang="zh-CN" altLang="en-US" sz="1200" kern="0" dirty="0">
                <a:latin typeface="+mn-lt"/>
                <a:ea typeface="宋体" pitchFamily="2" charset="-122"/>
              </a:rPr>
              <a:t>：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从列选通到数据开始出现在数据</a:t>
            </a:r>
            <a:r>
              <a:rPr kumimoji="1" lang="en-US" altLang="zh-CN" kern="0" dirty="0">
                <a:latin typeface="+mn-lt"/>
                <a:ea typeface="宋体" pitchFamily="2" charset="-122"/>
              </a:rPr>
              <a:t>I/O</a:t>
            </a:r>
            <a:r>
              <a:rPr kumimoji="1" lang="zh-CN" altLang="en-US" kern="0" dirty="0">
                <a:latin typeface="+mn-lt"/>
                <a:ea typeface="宋体" pitchFamily="2" charset="-122"/>
              </a:rPr>
              <a:t>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721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51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4632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89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187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19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09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8928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3334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946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可用</a:t>
            </a:r>
            <a:r>
              <a:rPr lang="zh-CN" altLang="en-US" dirty="0"/>
              <a:t>（柱面号，盘面号，扇区号）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来定位任意一个“磁盘块”。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可根据该地址读取一个“块”，操作如下：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① 根据“柱面号”移动磁臂，让磁头指向指定柱面；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② 激活指定盘面对应的磁头；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③ 磁盘旋转的过程中，指定的扇区会从磁头下面划过，这样就完成了对指定扇区的读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/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48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090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1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9001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99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187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8041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873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586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106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RRAM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是非电荷存储机制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因此可以解决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Flash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中因隧穿氧化层变薄而造成的电荷泄漏问题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具有更好的可缩小性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737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6448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上下两层为磁性材料，分为固定层和可翻转层，中间位隧道节绝缘层。当电流流经</a:t>
            </a:r>
            <a:r>
              <a:rPr lang="en-US" altLang="zh-CN" dirty="0" err="1"/>
              <a:t>MTJ</a:t>
            </a:r>
            <a:r>
              <a:rPr lang="zh-CN" altLang="en-US" dirty="0"/>
              <a:t>时，电流被固定层极化，并运用</a:t>
            </a:r>
            <a:r>
              <a:rPr lang="en-US" altLang="zh-CN" dirty="0" err="1"/>
              <a:t>STT</a:t>
            </a:r>
            <a:r>
              <a:rPr lang="zh-CN" altLang="en-US" dirty="0"/>
              <a:t>特性来极化可翻转层，从而改变</a:t>
            </a:r>
            <a:r>
              <a:rPr lang="en-US" altLang="zh-CN" dirty="0" err="1"/>
              <a:t>MTJ</a:t>
            </a:r>
            <a:r>
              <a:rPr lang="zh-CN" altLang="en-US" dirty="0"/>
              <a:t>的状态。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568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4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1928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晶体态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挥发态：需要在短时间内施加一个大电流脉冲融化可编程区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挥发态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静态态：长时间施加一个中等强度的电流脉冲到编程区，并把温度控制在结晶温度和熔化温度之间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例如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  <a:r>
              <a:rPr lang="zh-CN" altLang="en-US" dirty="0">
                <a:sym typeface="Wingdings" panose="05000000000000000000" pitchFamily="2" charset="2"/>
              </a:rPr>
              <a:t>和</a:t>
            </a:r>
            <a:r>
              <a:rPr lang="en-US" altLang="zh-CN" dirty="0">
                <a:sym typeface="Wingdings" panose="05000000000000000000" pitchFamily="2" charset="2"/>
              </a:rPr>
              <a:t>Micro</a:t>
            </a:r>
            <a:r>
              <a:rPr lang="zh-CN" altLang="en-US" dirty="0">
                <a:sym typeface="Wingdings" panose="05000000000000000000" pitchFamily="2" charset="2"/>
              </a:rPr>
              <a:t>宣布的</a:t>
            </a:r>
            <a:r>
              <a:rPr lang="en-US" altLang="zh-CN" dirty="0">
                <a:sym typeface="Wingdings" panose="05000000000000000000" pitchFamily="2" charset="2"/>
              </a:rPr>
              <a:t>3D </a:t>
            </a:r>
            <a:r>
              <a:rPr lang="en-US" altLang="zh-CN" dirty="0" err="1">
                <a:sym typeface="Wingdings" panose="05000000000000000000" pitchFamily="2" charset="2"/>
              </a:rPr>
              <a:t>Xpoint</a:t>
            </a:r>
            <a:r>
              <a:rPr lang="zh-CN" altLang="en-US" dirty="0">
                <a:sym typeface="Wingdings" panose="05000000000000000000" pitchFamily="2" charset="2"/>
              </a:rPr>
              <a:t>存储器就是基于</a:t>
            </a:r>
            <a:r>
              <a:rPr lang="en-US" altLang="zh-CN" dirty="0" err="1">
                <a:sym typeface="Wingdings" panose="05000000000000000000" pitchFamily="2" charset="2"/>
              </a:rPr>
              <a:t>PCRAM</a:t>
            </a:r>
            <a:r>
              <a:rPr lang="zh-CN" altLang="en-US" dirty="0">
                <a:sym typeface="Wingdings" panose="05000000000000000000" pitchFamily="2" charset="2"/>
              </a:rPr>
              <a:t>技术的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6114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163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292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1129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2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09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8"/>
          <p:cNvCxnSpPr/>
          <p:nvPr>
            <p:custDataLst>
              <p:tags r:id="rId1"/>
            </p:custDataLst>
          </p:nvPr>
        </p:nvCxnSpPr>
        <p:spPr>
          <a:xfrm>
            <a:off x="3142346" y="3039997"/>
            <a:ext cx="588554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65418" y="2985997"/>
            <a:ext cx="2052084" cy="108000"/>
          </a:xfrm>
          <a:prstGeom prst="rect">
            <a:avLst/>
          </a:prstGeom>
          <a:solidFill>
            <a:srgbClr val="007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ker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ECCE41-6E8E-4A88-A4E2-0BBC1810B09C}"/>
              </a:ext>
            </a:extLst>
          </p:cNvPr>
          <p:cNvSpPr txBox="1"/>
          <p:nvPr/>
        </p:nvSpPr>
        <p:spPr>
          <a:xfrm>
            <a:off x="1421707" y="3230096"/>
            <a:ext cx="935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Organization and Architecture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6EBC09-B6DC-4838-9B01-DC73BDC5D7A2}"/>
              </a:ext>
            </a:extLst>
          </p:cNvPr>
          <p:cNvSpPr txBox="1"/>
          <p:nvPr/>
        </p:nvSpPr>
        <p:spPr>
          <a:xfrm>
            <a:off x="1053296" y="1937013"/>
            <a:ext cx="1011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计算机组成与体系结构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7D95BD-3579-43D3-97AA-DC2EB15805F1}"/>
              </a:ext>
            </a:extLst>
          </p:cNvPr>
          <p:cNvSpPr txBox="1"/>
          <p:nvPr/>
        </p:nvSpPr>
        <p:spPr>
          <a:xfrm>
            <a:off x="2709151" y="4580757"/>
            <a:ext cx="680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天津大学智能与计算学部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5771904" cy="831001"/>
            <a:chOff x="908363" y="278221"/>
            <a:chExt cx="5771904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44795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Factors of Virtual Memory Management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548278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虚拟存储器管理需要考虑的因素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A2D7ACF-0CC7-4CEB-97E1-8A05C7662144}"/>
              </a:ext>
            </a:extLst>
          </p:cNvPr>
          <p:cNvSpPr txBox="1"/>
          <p:nvPr/>
        </p:nvSpPr>
        <p:spPr>
          <a:xfrm>
            <a:off x="1068122" y="1277706"/>
            <a:ext cx="10069830" cy="502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页大小应该是多少？虚页和实页之间如何映射？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页大小一般为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16KB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，比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中的行大得多，采用全相联映射（为什么？）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如果要找的页不在主存，如何处理？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硬件触发缺页异常，由操作系统内核的缺页异常处理程序将缺失页从磁盘调入主存，不同于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由纯硬件处理访问缺失（为什么？）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对于写操作，如何保证主存和硬盘的一致性？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采用写回策略（为什么？）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虚拟地址和物理地址如何转换？</a:t>
            </a:r>
            <a:endParaRPr lang="en-US" altLang="zh-CN" sz="2400" b="1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专用硬件（主存管理单元，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），基于页表查询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页表如何实现？页表项中应该记录哪些信息？如何加快页表查询速度？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2250458" cy="763733"/>
            <a:chOff x="635244" y="278221"/>
            <a:chExt cx="2250458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6"/>
              <a:ext cx="2250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Page Table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页表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CB1B393-FF25-47AE-83D9-B21AE945AFEA}"/>
              </a:ext>
            </a:extLst>
          </p:cNvPr>
          <p:cNvSpPr txBox="1"/>
          <p:nvPr/>
        </p:nvSpPr>
        <p:spPr>
          <a:xfrm>
            <a:off x="344384" y="1284738"/>
            <a:ext cx="11519065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页表由一组页表项（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 table entries,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）构成，实现将虚拟页映射为物理页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之中，与程序计数器以及通用寄存器一起，用于描述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一个进程的状态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A67430-FFCD-47CE-8873-B716CBC5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6720" y="2419600"/>
            <a:ext cx="4382474" cy="41601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3BC2AB5-52BE-4678-BA76-0AEA582BB163}"/>
              </a:ext>
            </a:extLst>
          </p:cNvPr>
          <p:cNvSpPr txBox="1"/>
          <p:nvPr/>
        </p:nvSpPr>
        <p:spPr>
          <a:xfrm>
            <a:off x="5712032" y="2719673"/>
            <a:ext cx="6436426" cy="322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假设访存地址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位，页大小为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：一共有多少个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虚拟地址空间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页大小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2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/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1M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：每个进程的页表容量是多少？</a:t>
            </a:r>
            <a:endParaRPr lang="en-US" altLang="zh-CN" sz="2000" b="1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PTEs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，每个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字节，故一个页表容量为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4MB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8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2250458" cy="763733"/>
            <a:chOff x="635244" y="278221"/>
            <a:chExt cx="2250458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6"/>
              <a:ext cx="2250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Page Table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页表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96" name="矩形 195">
            <a:extLst>
              <a:ext uri="{FF2B5EF4-FFF2-40B4-BE49-F238E27FC236}">
                <a16:creationId xmlns:a16="http://schemas.microsoft.com/office/drawing/2014/main" id="{3615F154-633D-4A09-9101-B811BB4E8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1643063"/>
            <a:ext cx="863600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latin typeface="Centaur" pitchFamily="18" charset="0"/>
              </a:rPr>
              <a:t>0</a:t>
            </a:r>
            <a:endParaRPr lang="zh-CN" altLang="en-US" sz="2000" b="1">
              <a:latin typeface="Centaur" pitchFamily="18" charset="0"/>
            </a:endParaRPr>
          </a:p>
        </p:txBody>
      </p:sp>
      <p:sp>
        <p:nvSpPr>
          <p:cNvPr id="197" name="TextBox 107">
            <a:extLst>
              <a:ext uri="{FF2B5EF4-FFF2-40B4-BE49-F238E27FC236}">
                <a16:creationId xmlns:a16="http://schemas.microsoft.com/office/drawing/2014/main" id="{9C02552A-9B54-4C4B-9E3E-C95610A2C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570" y="1093788"/>
            <a:ext cx="1008063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800" dirty="0">
                <a:latin typeface="华文楷体" pitchFamily="2" charset="-122"/>
                <a:ea typeface="华文楷体" pitchFamily="2" charset="-122"/>
              </a:rPr>
              <a:t>V</a:t>
            </a:r>
          </a:p>
          <a:p>
            <a:pPr algn="ctr">
              <a:lnSpc>
                <a:spcPts val="18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装入位</a:t>
            </a:r>
          </a:p>
        </p:txBody>
      </p:sp>
      <p:sp>
        <p:nvSpPr>
          <p:cNvPr id="198" name="矩形 117">
            <a:extLst>
              <a:ext uri="{FF2B5EF4-FFF2-40B4-BE49-F238E27FC236}">
                <a16:creationId xmlns:a16="http://schemas.microsoft.com/office/drawing/2014/main" id="{413CBC46-E4F1-4442-814C-D98C237C3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1643063"/>
            <a:ext cx="865188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199" name="TextBox 120">
            <a:extLst>
              <a:ext uri="{FF2B5EF4-FFF2-40B4-BE49-F238E27FC236}">
                <a16:creationId xmlns:a16="http://schemas.microsoft.com/office/drawing/2014/main" id="{0B75DE8C-3639-46B6-B8F7-7741994C7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695" y="1085850"/>
            <a:ext cx="100806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800" dirty="0">
                <a:latin typeface="华文楷体" pitchFamily="2" charset="-122"/>
                <a:ea typeface="华文楷体" pitchFamily="2" charset="-122"/>
              </a:rPr>
              <a:t>D</a:t>
            </a:r>
          </a:p>
          <a:p>
            <a:pPr algn="ctr">
              <a:lnSpc>
                <a:spcPts val="18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修改位</a:t>
            </a:r>
          </a:p>
        </p:txBody>
      </p:sp>
      <p:sp>
        <p:nvSpPr>
          <p:cNvPr id="200" name="矩形 122">
            <a:extLst>
              <a:ext uri="{FF2B5EF4-FFF2-40B4-BE49-F238E27FC236}">
                <a16:creationId xmlns:a16="http://schemas.microsoft.com/office/drawing/2014/main" id="{571167AC-4B78-4BDC-999A-E9031299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1643063"/>
            <a:ext cx="719137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01" name="TextBox 124">
            <a:extLst>
              <a:ext uri="{FF2B5EF4-FFF2-40B4-BE49-F238E27FC236}">
                <a16:creationId xmlns:a16="http://schemas.microsoft.com/office/drawing/2014/main" id="{25C40436-DAC0-4100-ABC2-1B3DB4D2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620" y="1273175"/>
            <a:ext cx="1008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使用位</a:t>
            </a:r>
          </a:p>
        </p:txBody>
      </p:sp>
      <p:sp>
        <p:nvSpPr>
          <p:cNvPr id="202" name="矩形 126">
            <a:extLst>
              <a:ext uri="{FF2B5EF4-FFF2-40B4-BE49-F238E27FC236}">
                <a16:creationId xmlns:a16="http://schemas.microsoft.com/office/drawing/2014/main" id="{B500B8FA-2AAA-4114-A300-D828621A8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1643063"/>
            <a:ext cx="1223963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03" name="TextBox 127">
            <a:extLst>
              <a:ext uri="{FF2B5EF4-FFF2-40B4-BE49-F238E27FC236}">
                <a16:creationId xmlns:a16="http://schemas.microsoft.com/office/drawing/2014/main" id="{CD054499-B032-4BFF-A55E-02761DD4E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495" y="1273175"/>
            <a:ext cx="1439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访问权限位</a:t>
            </a:r>
          </a:p>
        </p:txBody>
      </p:sp>
      <p:sp>
        <p:nvSpPr>
          <p:cNvPr id="204" name="矩形 128">
            <a:extLst>
              <a:ext uri="{FF2B5EF4-FFF2-40B4-BE49-F238E27FC236}">
                <a16:creationId xmlns:a16="http://schemas.microsoft.com/office/drawing/2014/main" id="{D4CABF31-C657-455E-A9FE-708A5F9C9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1643063"/>
            <a:ext cx="1223962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05" name="TextBox 130">
            <a:extLst>
              <a:ext uri="{FF2B5EF4-FFF2-40B4-BE49-F238E27FC236}">
                <a16:creationId xmlns:a16="http://schemas.microsoft.com/office/drawing/2014/main" id="{02AB0B23-E4A3-47EC-BEEB-16CEBD53C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470" y="1273175"/>
            <a:ext cx="1439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禁止缓存位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CDE5BD9-0B8B-4FD5-86D6-EDF8B60E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1643063"/>
            <a:ext cx="865188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>
                <a:latin typeface="Centaur" pitchFamily="18" charset="0"/>
              </a:rPr>
              <a:t>null</a:t>
            </a:r>
            <a:endParaRPr lang="zh-CN" altLang="en-US" sz="2000">
              <a:latin typeface="Centaur" pitchFamily="18" charset="0"/>
            </a:endParaRPr>
          </a:p>
        </p:txBody>
      </p:sp>
      <p:sp>
        <p:nvSpPr>
          <p:cNvPr id="207" name="TextBox 132">
            <a:extLst>
              <a:ext uri="{FF2B5EF4-FFF2-40B4-BE49-F238E27FC236}">
                <a16:creationId xmlns:a16="http://schemas.microsoft.com/office/drawing/2014/main" id="{B35A44B4-A9B9-443E-BB62-C064A93EF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970" y="1273175"/>
            <a:ext cx="14414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存放位置</a:t>
            </a:r>
          </a:p>
        </p:txBody>
      </p:sp>
      <p:sp>
        <p:nvSpPr>
          <p:cNvPr id="208" name="矩形 133">
            <a:extLst>
              <a:ext uri="{FF2B5EF4-FFF2-40B4-BE49-F238E27FC236}">
                <a16:creationId xmlns:a16="http://schemas.microsoft.com/office/drawing/2014/main" id="{45DC1AF7-15C4-47BD-95E3-DD370B3FB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1643063"/>
            <a:ext cx="1223962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209" name="矩形 134">
            <a:extLst>
              <a:ext uri="{FF2B5EF4-FFF2-40B4-BE49-F238E27FC236}">
                <a16:creationId xmlns:a16="http://schemas.microsoft.com/office/drawing/2014/main" id="{3B21847D-AC16-4B70-AD5B-8AF13F8D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2001838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135">
            <a:extLst>
              <a:ext uri="{FF2B5EF4-FFF2-40B4-BE49-F238E27FC236}">
                <a16:creationId xmlns:a16="http://schemas.microsoft.com/office/drawing/2014/main" id="{1261679E-8142-4B6C-BAF1-F6F1FB185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2362200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矩形 136">
            <a:extLst>
              <a:ext uri="{FF2B5EF4-FFF2-40B4-BE49-F238E27FC236}">
                <a16:creationId xmlns:a16="http://schemas.microsoft.com/office/drawing/2014/main" id="{34E36F15-1268-46B6-A7C7-F28F5EDFD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2722563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TextBox 138">
            <a:extLst>
              <a:ext uri="{FF2B5EF4-FFF2-40B4-BE49-F238E27FC236}">
                <a16:creationId xmlns:a16="http://schemas.microsoft.com/office/drawing/2014/main" id="{0380F498-E59C-495F-92BF-232C3625A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6758" y="1256538"/>
            <a:ext cx="1543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</a:t>
            </a:r>
          </a:p>
        </p:txBody>
      </p:sp>
      <p:sp>
        <p:nvSpPr>
          <p:cNvPr id="213" name="矩形 143">
            <a:extLst>
              <a:ext uri="{FF2B5EF4-FFF2-40B4-BE49-F238E27FC236}">
                <a16:creationId xmlns:a16="http://schemas.microsoft.com/office/drawing/2014/main" id="{A0A40F4E-142C-4581-BEDB-DDEDEC64B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35147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矩形 144">
            <a:extLst>
              <a:ext uri="{FF2B5EF4-FFF2-40B4-BE49-F238E27FC236}">
                <a16:creationId xmlns:a16="http://schemas.microsoft.com/office/drawing/2014/main" id="{FFAA122F-9EFA-4833-81DA-255A7E2C4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39465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矩形 149">
            <a:extLst>
              <a:ext uri="{FF2B5EF4-FFF2-40B4-BE49-F238E27FC236}">
                <a16:creationId xmlns:a16="http://schemas.microsoft.com/office/drawing/2014/main" id="{14EA7411-37BF-4DDE-B20D-3FE5640B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43783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矩形 150">
            <a:extLst>
              <a:ext uri="{FF2B5EF4-FFF2-40B4-BE49-F238E27FC236}">
                <a16:creationId xmlns:a16="http://schemas.microsoft.com/office/drawing/2014/main" id="{B8C29D0C-3945-40F0-BAD2-B58CA210B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48101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矩形 151">
            <a:extLst>
              <a:ext uri="{FF2B5EF4-FFF2-40B4-BE49-F238E27FC236}">
                <a16:creationId xmlns:a16="http://schemas.microsoft.com/office/drawing/2014/main" id="{891F7176-601C-4BA1-BBD7-3EE5A8B5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5243513"/>
            <a:ext cx="1223962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矩形 152">
            <a:extLst>
              <a:ext uri="{FF2B5EF4-FFF2-40B4-BE49-F238E27FC236}">
                <a16:creationId xmlns:a16="http://schemas.microsoft.com/office/drawing/2014/main" id="{23A37644-D0E4-4031-BE35-0F7943A5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933" y="5675313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VP7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A32084E-3121-45F5-AA95-6D829A69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2001838"/>
            <a:ext cx="863600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cs typeface="Times New Roman" pitchFamily="18" charset="0"/>
              </a:rPr>
              <a:t>1</a:t>
            </a:r>
            <a:endParaRPr lang="zh-CN" altLang="en-US" sz="2000" b="1">
              <a:cs typeface="Times New Roman" pitchFamily="18" charset="0"/>
            </a:endParaRPr>
          </a:p>
        </p:txBody>
      </p:sp>
      <p:sp>
        <p:nvSpPr>
          <p:cNvPr id="220" name="矩形 154">
            <a:extLst>
              <a:ext uri="{FF2B5EF4-FFF2-40B4-BE49-F238E27FC236}">
                <a16:creationId xmlns:a16="http://schemas.microsoft.com/office/drawing/2014/main" id="{1F6073B8-4B5D-4477-9E99-69C58E9A2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2001838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1" name="矩形 155">
            <a:extLst>
              <a:ext uri="{FF2B5EF4-FFF2-40B4-BE49-F238E27FC236}">
                <a16:creationId xmlns:a16="http://schemas.microsoft.com/office/drawing/2014/main" id="{4B55A5B6-66C3-44BD-B087-CCE147B4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2001838"/>
            <a:ext cx="719137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2" name="矩形 156">
            <a:extLst>
              <a:ext uri="{FF2B5EF4-FFF2-40B4-BE49-F238E27FC236}">
                <a16:creationId xmlns:a16="http://schemas.microsoft.com/office/drawing/2014/main" id="{84276EFA-214F-404D-B34B-EB2751D3B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2001838"/>
            <a:ext cx="1223963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3" name="矩形 157">
            <a:extLst>
              <a:ext uri="{FF2B5EF4-FFF2-40B4-BE49-F238E27FC236}">
                <a16:creationId xmlns:a16="http://schemas.microsoft.com/office/drawing/2014/main" id="{88094CCE-4B34-4131-BAFC-6BA47204C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2001838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4" name="矩形 158">
            <a:extLst>
              <a:ext uri="{FF2B5EF4-FFF2-40B4-BE49-F238E27FC236}">
                <a16:creationId xmlns:a16="http://schemas.microsoft.com/office/drawing/2014/main" id="{DFC58F7D-358F-449F-B87F-BC4AD52A6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2001838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5" name="矩形 159">
            <a:extLst>
              <a:ext uri="{FF2B5EF4-FFF2-40B4-BE49-F238E27FC236}">
                <a16:creationId xmlns:a16="http://schemas.microsoft.com/office/drawing/2014/main" id="{E554FF82-7105-48A3-8386-87BA45CF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2362200"/>
            <a:ext cx="863600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cs typeface="Times New Roman" pitchFamily="18" charset="0"/>
              </a:rPr>
              <a:t>1</a:t>
            </a:r>
            <a:endParaRPr lang="zh-CN" altLang="en-US" sz="2000" b="1">
              <a:cs typeface="Times New Roman" pitchFamily="18" charset="0"/>
            </a:endParaRPr>
          </a:p>
        </p:txBody>
      </p:sp>
      <p:sp>
        <p:nvSpPr>
          <p:cNvPr id="226" name="矩形 160">
            <a:extLst>
              <a:ext uri="{FF2B5EF4-FFF2-40B4-BE49-F238E27FC236}">
                <a16:creationId xmlns:a16="http://schemas.microsoft.com/office/drawing/2014/main" id="{35A39518-F97E-4915-B21C-19B312222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2362200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7" name="矩形 161">
            <a:extLst>
              <a:ext uri="{FF2B5EF4-FFF2-40B4-BE49-F238E27FC236}">
                <a16:creationId xmlns:a16="http://schemas.microsoft.com/office/drawing/2014/main" id="{67BBB800-4EA7-4FE5-9B57-54BC07D2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2362200"/>
            <a:ext cx="719137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8" name="矩形 162">
            <a:extLst>
              <a:ext uri="{FF2B5EF4-FFF2-40B4-BE49-F238E27FC236}">
                <a16:creationId xmlns:a16="http://schemas.microsoft.com/office/drawing/2014/main" id="{355AD916-5720-473E-9198-3A1F4EEEA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2362200"/>
            <a:ext cx="1223963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29" name="矩形 163">
            <a:extLst>
              <a:ext uri="{FF2B5EF4-FFF2-40B4-BE49-F238E27FC236}">
                <a16:creationId xmlns:a16="http://schemas.microsoft.com/office/drawing/2014/main" id="{5217F13E-E121-41F0-A63D-285C24C12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2362200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0" name="矩形 164">
            <a:extLst>
              <a:ext uri="{FF2B5EF4-FFF2-40B4-BE49-F238E27FC236}">
                <a16:creationId xmlns:a16="http://schemas.microsoft.com/office/drawing/2014/main" id="{2776A98C-CB74-4EB7-9DD8-32C158724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2362200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2006378A-E459-4F18-B02E-38219575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2722563"/>
            <a:ext cx="863600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latin typeface="Centaur" pitchFamily="18" charset="0"/>
              </a:rPr>
              <a:t>0</a:t>
            </a:r>
            <a:endParaRPr lang="zh-CN" altLang="en-US" sz="2000" b="1">
              <a:latin typeface="Centaur" pitchFamily="18" charset="0"/>
            </a:endParaRPr>
          </a:p>
        </p:txBody>
      </p:sp>
      <p:sp>
        <p:nvSpPr>
          <p:cNvPr id="232" name="矩形 166">
            <a:extLst>
              <a:ext uri="{FF2B5EF4-FFF2-40B4-BE49-F238E27FC236}">
                <a16:creationId xmlns:a16="http://schemas.microsoft.com/office/drawing/2014/main" id="{C716D89B-0FF9-45C9-8118-54E5DB24C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2722563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3" name="矩形 167">
            <a:extLst>
              <a:ext uri="{FF2B5EF4-FFF2-40B4-BE49-F238E27FC236}">
                <a16:creationId xmlns:a16="http://schemas.microsoft.com/office/drawing/2014/main" id="{0801A0D3-4B13-425B-A252-9A3B609F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2722563"/>
            <a:ext cx="719137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4" name="矩形 168">
            <a:extLst>
              <a:ext uri="{FF2B5EF4-FFF2-40B4-BE49-F238E27FC236}">
                <a16:creationId xmlns:a16="http://schemas.microsoft.com/office/drawing/2014/main" id="{F9B4F05E-0AE9-47C6-9B64-856789589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2722563"/>
            <a:ext cx="1223963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5" name="矩形 169">
            <a:extLst>
              <a:ext uri="{FF2B5EF4-FFF2-40B4-BE49-F238E27FC236}">
                <a16:creationId xmlns:a16="http://schemas.microsoft.com/office/drawing/2014/main" id="{08FABE0E-3277-4AC0-8BD9-E72B00931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2722563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6" name="矩形 170">
            <a:extLst>
              <a:ext uri="{FF2B5EF4-FFF2-40B4-BE49-F238E27FC236}">
                <a16:creationId xmlns:a16="http://schemas.microsoft.com/office/drawing/2014/main" id="{4A7F9623-B861-4014-ADDD-BA00AF06D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2722563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7" name="矩形 171">
            <a:extLst>
              <a:ext uri="{FF2B5EF4-FFF2-40B4-BE49-F238E27FC236}">
                <a16:creationId xmlns:a16="http://schemas.microsoft.com/office/drawing/2014/main" id="{1B7EB365-9FEE-4926-92DA-330DA6CB3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3082925"/>
            <a:ext cx="863600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latin typeface="Centaur" pitchFamily="18" charset="0"/>
              </a:rPr>
              <a:t>0</a:t>
            </a:r>
            <a:endParaRPr lang="zh-CN" altLang="en-US" sz="2000" b="1">
              <a:latin typeface="Centaur" pitchFamily="18" charset="0"/>
            </a:endParaRPr>
          </a:p>
        </p:txBody>
      </p:sp>
      <p:sp>
        <p:nvSpPr>
          <p:cNvPr id="238" name="矩形 172">
            <a:extLst>
              <a:ext uri="{FF2B5EF4-FFF2-40B4-BE49-F238E27FC236}">
                <a16:creationId xmlns:a16="http://schemas.microsoft.com/office/drawing/2014/main" id="{7B90F457-CD89-45FA-8E86-D8594B7C5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3082925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39" name="矩形 173">
            <a:extLst>
              <a:ext uri="{FF2B5EF4-FFF2-40B4-BE49-F238E27FC236}">
                <a16:creationId xmlns:a16="http://schemas.microsoft.com/office/drawing/2014/main" id="{D2193131-081A-42AF-8954-BDA62926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3082925"/>
            <a:ext cx="719137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0" name="矩形 174">
            <a:extLst>
              <a:ext uri="{FF2B5EF4-FFF2-40B4-BE49-F238E27FC236}">
                <a16:creationId xmlns:a16="http://schemas.microsoft.com/office/drawing/2014/main" id="{8A5090FA-1388-46A2-A9B7-33AD2A5DC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3082925"/>
            <a:ext cx="1223963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1" name="矩形 175">
            <a:extLst>
              <a:ext uri="{FF2B5EF4-FFF2-40B4-BE49-F238E27FC236}">
                <a16:creationId xmlns:a16="http://schemas.microsoft.com/office/drawing/2014/main" id="{7DE566A0-58CA-4280-B04C-D766AF6E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30829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2" name="矩形 176">
            <a:extLst>
              <a:ext uri="{FF2B5EF4-FFF2-40B4-BE49-F238E27FC236}">
                <a16:creationId xmlns:a16="http://schemas.microsoft.com/office/drawing/2014/main" id="{B884F5C2-AF67-44CF-8D78-DD83E1C12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3082925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>
                <a:latin typeface="Centaur" pitchFamily="18" charset="0"/>
                <a:ea typeface="华文楷体" pitchFamily="2" charset="-122"/>
              </a:rPr>
              <a:t>null</a:t>
            </a:r>
            <a:endParaRPr lang="zh-CN" altLang="en-US" sz="2000">
              <a:latin typeface="Centaur" pitchFamily="18" charset="0"/>
              <a:ea typeface="华文楷体" pitchFamily="2" charset="-122"/>
            </a:endParaRPr>
          </a:p>
        </p:txBody>
      </p:sp>
      <p:sp>
        <p:nvSpPr>
          <p:cNvPr id="243" name="矩形 177">
            <a:extLst>
              <a:ext uri="{FF2B5EF4-FFF2-40B4-BE49-F238E27FC236}">
                <a16:creationId xmlns:a16="http://schemas.microsoft.com/office/drawing/2014/main" id="{C8090F63-F97A-48BF-901F-0F3FBF44C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3443288"/>
            <a:ext cx="863600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cs typeface="Times New Roman" pitchFamily="18" charset="0"/>
              </a:rPr>
              <a:t>1</a:t>
            </a:r>
            <a:endParaRPr lang="zh-CN" altLang="en-US" sz="2000" b="1">
              <a:cs typeface="Times New Roman" pitchFamily="18" charset="0"/>
            </a:endParaRPr>
          </a:p>
        </p:txBody>
      </p:sp>
      <p:sp>
        <p:nvSpPr>
          <p:cNvPr id="244" name="矩形 178">
            <a:extLst>
              <a:ext uri="{FF2B5EF4-FFF2-40B4-BE49-F238E27FC236}">
                <a16:creationId xmlns:a16="http://schemas.microsoft.com/office/drawing/2014/main" id="{E9CF3154-5D00-4174-A2DB-786DCABB4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3443288"/>
            <a:ext cx="865188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5" name="矩形 179">
            <a:extLst>
              <a:ext uri="{FF2B5EF4-FFF2-40B4-BE49-F238E27FC236}">
                <a16:creationId xmlns:a16="http://schemas.microsoft.com/office/drawing/2014/main" id="{1BC31840-3FC0-4D8C-A948-35B7F06EF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3443288"/>
            <a:ext cx="719137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6" name="矩形 180">
            <a:extLst>
              <a:ext uri="{FF2B5EF4-FFF2-40B4-BE49-F238E27FC236}">
                <a16:creationId xmlns:a16="http://schemas.microsoft.com/office/drawing/2014/main" id="{0072FC0B-135B-4BCA-BF80-36672A37B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3443288"/>
            <a:ext cx="1223963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7" name="矩形 181">
            <a:extLst>
              <a:ext uri="{FF2B5EF4-FFF2-40B4-BE49-F238E27FC236}">
                <a16:creationId xmlns:a16="http://schemas.microsoft.com/office/drawing/2014/main" id="{0159B984-28AB-4F8F-9882-591CBC7F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3443288"/>
            <a:ext cx="1223962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8" name="矩形 182">
            <a:extLst>
              <a:ext uri="{FF2B5EF4-FFF2-40B4-BE49-F238E27FC236}">
                <a16:creationId xmlns:a16="http://schemas.microsoft.com/office/drawing/2014/main" id="{653AF50A-5953-4B2E-8A6A-038458AC8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3443288"/>
            <a:ext cx="865188" cy="35877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49" name="矩形 183">
            <a:extLst>
              <a:ext uri="{FF2B5EF4-FFF2-40B4-BE49-F238E27FC236}">
                <a16:creationId xmlns:a16="http://schemas.microsoft.com/office/drawing/2014/main" id="{FB916E71-BE71-4A3E-97B7-5ADE1D19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3802063"/>
            <a:ext cx="863600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latin typeface="Centaur" pitchFamily="18" charset="0"/>
              </a:rPr>
              <a:t>0</a:t>
            </a:r>
            <a:endParaRPr lang="zh-CN" altLang="en-US" sz="2000" b="1">
              <a:latin typeface="Centaur" pitchFamily="18" charset="0"/>
            </a:endParaRPr>
          </a:p>
        </p:txBody>
      </p:sp>
      <p:sp>
        <p:nvSpPr>
          <p:cNvPr id="250" name="矩形 184">
            <a:extLst>
              <a:ext uri="{FF2B5EF4-FFF2-40B4-BE49-F238E27FC236}">
                <a16:creationId xmlns:a16="http://schemas.microsoft.com/office/drawing/2014/main" id="{5E1D8B84-2B14-4BF0-A59B-AF2581B5F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3802063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1" name="矩形 185">
            <a:extLst>
              <a:ext uri="{FF2B5EF4-FFF2-40B4-BE49-F238E27FC236}">
                <a16:creationId xmlns:a16="http://schemas.microsoft.com/office/drawing/2014/main" id="{6D0EEA28-91F8-4D62-AF90-D783050CE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3802063"/>
            <a:ext cx="719137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2" name="矩形 186">
            <a:extLst>
              <a:ext uri="{FF2B5EF4-FFF2-40B4-BE49-F238E27FC236}">
                <a16:creationId xmlns:a16="http://schemas.microsoft.com/office/drawing/2014/main" id="{2FE20D2B-FAD4-4805-8401-1B5A17053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3802063"/>
            <a:ext cx="1223963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3" name="矩形 187">
            <a:extLst>
              <a:ext uri="{FF2B5EF4-FFF2-40B4-BE49-F238E27FC236}">
                <a16:creationId xmlns:a16="http://schemas.microsoft.com/office/drawing/2014/main" id="{64C498F0-3B43-4C02-86FD-4F3B1CD6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3802063"/>
            <a:ext cx="1223962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4" name="矩形 188">
            <a:extLst>
              <a:ext uri="{FF2B5EF4-FFF2-40B4-BE49-F238E27FC236}">
                <a16:creationId xmlns:a16="http://schemas.microsoft.com/office/drawing/2014/main" id="{66082FB2-9BF7-4B23-8436-0E0D1FAB0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3802063"/>
            <a:ext cx="865188" cy="3603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5" name="矩形 189">
            <a:extLst>
              <a:ext uri="{FF2B5EF4-FFF2-40B4-BE49-F238E27FC236}">
                <a16:creationId xmlns:a16="http://schemas.microsoft.com/office/drawing/2014/main" id="{92CF9837-2C62-432B-833E-8C3B40EA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295" y="4162425"/>
            <a:ext cx="863600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r>
              <a:rPr lang="en-US" altLang="zh-CN" sz="2000" b="1">
                <a:cs typeface="Times New Roman" pitchFamily="18" charset="0"/>
              </a:rPr>
              <a:t>1</a:t>
            </a:r>
            <a:endParaRPr lang="zh-CN" altLang="en-US" sz="2000" b="1">
              <a:cs typeface="Times New Roman" pitchFamily="18" charset="0"/>
            </a:endParaRPr>
          </a:p>
        </p:txBody>
      </p:sp>
      <p:sp>
        <p:nvSpPr>
          <p:cNvPr id="256" name="矩形 190">
            <a:extLst>
              <a:ext uri="{FF2B5EF4-FFF2-40B4-BE49-F238E27FC236}">
                <a16:creationId xmlns:a16="http://schemas.microsoft.com/office/drawing/2014/main" id="{AD9E81F5-E05E-440E-8EAC-C863B3EF7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95" y="4162425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7" name="矩形 191">
            <a:extLst>
              <a:ext uri="{FF2B5EF4-FFF2-40B4-BE49-F238E27FC236}">
                <a16:creationId xmlns:a16="http://schemas.microsoft.com/office/drawing/2014/main" id="{BD00680F-8E4D-4116-8A46-20BA417CE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83" y="4162425"/>
            <a:ext cx="719137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8" name="矩形 192">
            <a:extLst>
              <a:ext uri="{FF2B5EF4-FFF2-40B4-BE49-F238E27FC236}">
                <a16:creationId xmlns:a16="http://schemas.microsoft.com/office/drawing/2014/main" id="{47FF05EA-3FE6-41BB-BA83-07752F11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0" y="4162425"/>
            <a:ext cx="1223963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59" name="矩形 193">
            <a:extLst>
              <a:ext uri="{FF2B5EF4-FFF2-40B4-BE49-F238E27FC236}">
                <a16:creationId xmlns:a16="http://schemas.microsoft.com/office/drawing/2014/main" id="{8FA7FAB7-DDD5-4C00-BD04-5D4CF378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83" y="4162425"/>
            <a:ext cx="1223962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60" name="矩形 194">
            <a:extLst>
              <a:ext uri="{FF2B5EF4-FFF2-40B4-BE49-F238E27FC236}">
                <a16:creationId xmlns:a16="http://schemas.microsoft.com/office/drawing/2014/main" id="{F14DBC41-2666-4DE3-B27C-C09342BB1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145" y="4162425"/>
            <a:ext cx="865188" cy="360363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/>
            <a:endParaRPr lang="zh-CN" altLang="en-US"/>
          </a:p>
        </p:txBody>
      </p:sp>
      <p:sp>
        <p:nvSpPr>
          <p:cNvPr id="261" name="Rectangle 3">
            <a:extLst>
              <a:ext uri="{FF2B5EF4-FFF2-40B4-BE49-F238E27FC236}">
                <a16:creationId xmlns:a16="http://schemas.microsoft.com/office/drawing/2014/main" id="{FCED6BD2-8E2F-4626-A99D-82B0D824A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933" y="5456238"/>
            <a:ext cx="7462837" cy="112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</a:pPr>
            <a:r>
              <a:rPr kumimoji="1" lang="zh-CN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未分配页：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进程的虚拟地址空间中的无效页</a:t>
            </a:r>
            <a:endParaRPr kumimoji="1"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已分配的缓存页：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有内容对应并已装入主存的页</a:t>
            </a:r>
            <a:endParaRPr kumimoji="1"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</a:pPr>
            <a:r>
              <a:rPr kumimoji="1" lang="zh-CN" altLang="en-US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已分配的未缓存页：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有内容对应但未装入主存的页</a:t>
            </a:r>
            <a:endParaRPr kumimoji="1" lang="en-US" altLang="zh-TW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E22718BC-26DF-47A4-B770-665FD0B4C1A1}"/>
              </a:ext>
            </a:extLst>
          </p:cNvPr>
          <p:cNvCxnSpPr>
            <a:cxnSpLocks noChangeShapeType="1"/>
            <a:stCxn id="224" idx="3"/>
            <a:endCxn id="208" idx="1"/>
          </p:cNvCxnSpPr>
          <p:nvPr/>
        </p:nvCxnSpPr>
        <p:spPr bwMode="auto">
          <a:xfrm flipV="1">
            <a:off x="7963333" y="1822450"/>
            <a:ext cx="863600" cy="360363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lg"/>
          </a:ln>
        </p:spPr>
      </p:cxnSp>
      <p:sp>
        <p:nvSpPr>
          <p:cNvPr id="263" name="TextBox 198">
            <a:extLst>
              <a:ext uri="{FF2B5EF4-FFF2-40B4-BE49-F238E27FC236}">
                <a16:creationId xmlns:a16="http://schemas.microsoft.com/office/drawing/2014/main" id="{97D5E7BC-A709-4C34-A4FD-98E695B1A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0895" y="1643063"/>
            <a:ext cx="5762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800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PP0</a:t>
            </a:r>
            <a:endParaRPr lang="zh-CN" altLang="en-US" sz="1800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4" name="TextBox 199">
            <a:extLst>
              <a:ext uri="{FF2B5EF4-FFF2-40B4-BE49-F238E27FC236}">
                <a16:creationId xmlns:a16="http://schemas.microsoft.com/office/drawing/2014/main" id="{D69F45C5-08FD-4CE2-B6F5-CCCDC5595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0895" y="2006600"/>
            <a:ext cx="576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PP1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5" name="TextBox 200">
            <a:extLst>
              <a:ext uri="{FF2B5EF4-FFF2-40B4-BE49-F238E27FC236}">
                <a16:creationId xmlns:a16="http://schemas.microsoft.com/office/drawing/2014/main" id="{D6121B15-2411-42E6-8F98-6DC6E9FEA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0895" y="2362200"/>
            <a:ext cx="576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PP2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TextBox 201">
            <a:extLst>
              <a:ext uri="{FF2B5EF4-FFF2-40B4-BE49-F238E27FC236}">
                <a16:creationId xmlns:a16="http://schemas.microsoft.com/office/drawing/2014/main" id="{5F2EB5C3-12FE-4442-B8B4-9BBE87D4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0895" y="2740025"/>
            <a:ext cx="576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PP3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TextBox 202">
            <a:extLst>
              <a:ext uri="{FF2B5EF4-FFF2-40B4-BE49-F238E27FC236}">
                <a16:creationId xmlns:a16="http://schemas.microsoft.com/office/drawing/2014/main" id="{44EA3E30-2F8C-4D71-BF70-7617E6AEC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056" y="1643063"/>
            <a:ext cx="630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VP0</a:t>
            </a:r>
            <a:endParaRPr lang="zh-CN" altLang="en-US" sz="1800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8" name="TextBox 203">
            <a:extLst>
              <a:ext uri="{FF2B5EF4-FFF2-40B4-BE49-F238E27FC236}">
                <a16:creationId xmlns:a16="http://schemas.microsoft.com/office/drawing/2014/main" id="{3953F5E2-7093-4D05-9CF5-334E9C23D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842" y="2020888"/>
            <a:ext cx="63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VP1</a:t>
            </a:r>
            <a:endParaRPr lang="zh-CN" altLang="en-US" sz="1800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9" name="TextBox 204">
            <a:extLst>
              <a:ext uri="{FF2B5EF4-FFF2-40B4-BE49-F238E27FC236}">
                <a16:creationId xmlns:a16="http://schemas.microsoft.com/office/drawing/2014/main" id="{5BE10061-72A2-45EE-91BE-1A6619526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056" y="2376488"/>
            <a:ext cx="630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VP2</a:t>
            </a:r>
            <a:endParaRPr lang="zh-CN" altLang="en-US" sz="1800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TextBox 205">
            <a:extLst>
              <a:ext uri="{FF2B5EF4-FFF2-40B4-BE49-F238E27FC236}">
                <a16:creationId xmlns:a16="http://schemas.microsoft.com/office/drawing/2014/main" id="{7C2F03C6-B69E-47ED-B1C2-B8CC98FBE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842" y="2713038"/>
            <a:ext cx="63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VP3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1" name="TextBox 206">
            <a:extLst>
              <a:ext uri="{FF2B5EF4-FFF2-40B4-BE49-F238E27FC236}">
                <a16:creationId xmlns:a16="http://schemas.microsoft.com/office/drawing/2014/main" id="{45CFAF53-9FCD-4E1F-989A-68E507EF9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056" y="3082925"/>
            <a:ext cx="630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VP4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TextBox 207">
            <a:extLst>
              <a:ext uri="{FF2B5EF4-FFF2-40B4-BE49-F238E27FC236}">
                <a16:creationId xmlns:a16="http://schemas.microsoft.com/office/drawing/2014/main" id="{A247B097-7310-47BE-B6DE-D762FF9D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842" y="3460750"/>
            <a:ext cx="63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VP5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TextBox 208">
            <a:extLst>
              <a:ext uri="{FF2B5EF4-FFF2-40B4-BE49-F238E27FC236}">
                <a16:creationId xmlns:a16="http://schemas.microsoft.com/office/drawing/2014/main" id="{CCFB3C30-9BC9-4AA6-88BF-A9C258AE0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842" y="3816350"/>
            <a:ext cx="63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VP6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4" name="TextBox 209">
            <a:extLst>
              <a:ext uri="{FF2B5EF4-FFF2-40B4-BE49-F238E27FC236}">
                <a16:creationId xmlns:a16="http://schemas.microsoft.com/office/drawing/2014/main" id="{AA198007-21D4-4299-9961-B4BF1B0BF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692" y="4181475"/>
            <a:ext cx="6946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rPr>
              <a:t>VP7</a:t>
            </a:r>
            <a:endParaRPr lang="zh-CN" altLang="en-US" dirty="0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98166DB6-24FA-4D9E-ADD0-710FCF710130}"/>
              </a:ext>
            </a:extLst>
          </p:cNvPr>
          <p:cNvCxnSpPr>
            <a:cxnSpLocks noChangeShapeType="1"/>
            <a:stCxn id="230" idx="3"/>
            <a:endCxn id="209" idx="1"/>
          </p:cNvCxnSpPr>
          <p:nvPr/>
        </p:nvCxnSpPr>
        <p:spPr bwMode="auto">
          <a:xfrm flipV="1">
            <a:off x="7963333" y="2182813"/>
            <a:ext cx="863600" cy="360362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6" name="直接连接符 275">
            <a:extLst>
              <a:ext uri="{FF2B5EF4-FFF2-40B4-BE49-F238E27FC236}">
                <a16:creationId xmlns:a16="http://schemas.microsoft.com/office/drawing/2014/main" id="{135B9D6E-1B46-4735-992E-F46F82FF057B}"/>
              </a:ext>
            </a:extLst>
          </p:cNvPr>
          <p:cNvCxnSpPr>
            <a:cxnSpLocks noChangeShapeType="1"/>
            <a:stCxn id="248" idx="3"/>
            <a:endCxn id="210" idx="1"/>
          </p:cNvCxnSpPr>
          <p:nvPr/>
        </p:nvCxnSpPr>
        <p:spPr bwMode="auto">
          <a:xfrm flipV="1">
            <a:off x="7963333" y="2543175"/>
            <a:ext cx="863600" cy="10795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CE6915CE-1E06-460A-9409-567E3FD42705}"/>
              </a:ext>
            </a:extLst>
          </p:cNvPr>
          <p:cNvCxnSpPr>
            <a:cxnSpLocks noChangeShapeType="1"/>
            <a:stCxn id="260" idx="3"/>
            <a:endCxn id="211" idx="1"/>
          </p:cNvCxnSpPr>
          <p:nvPr/>
        </p:nvCxnSpPr>
        <p:spPr bwMode="auto">
          <a:xfrm flipV="1">
            <a:off x="7963333" y="2901950"/>
            <a:ext cx="863600" cy="144145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lg"/>
          </a:ln>
        </p:spPr>
      </p:cxnSp>
      <p:cxnSp>
        <p:nvCxnSpPr>
          <p:cNvPr id="278" name="直接连接符 277">
            <a:extLst>
              <a:ext uri="{FF2B5EF4-FFF2-40B4-BE49-F238E27FC236}">
                <a16:creationId xmlns:a16="http://schemas.microsoft.com/office/drawing/2014/main" id="{DB001F6F-EA4D-4C93-AEAF-2335EE550AC8}"/>
              </a:ext>
            </a:extLst>
          </p:cNvPr>
          <p:cNvCxnSpPr>
            <a:cxnSpLocks noChangeShapeType="1"/>
            <a:stCxn id="236" idx="3"/>
            <a:endCxn id="215" idx="1"/>
          </p:cNvCxnSpPr>
          <p:nvPr/>
        </p:nvCxnSpPr>
        <p:spPr bwMode="auto">
          <a:xfrm>
            <a:off x="7963333" y="2901950"/>
            <a:ext cx="863600" cy="1657350"/>
          </a:xfrm>
          <a:prstGeom prst="line">
            <a:avLst/>
          </a:prstGeom>
          <a:noFill/>
          <a:ln w="28575" algn="ctr">
            <a:solidFill>
              <a:srgbClr val="0033CC"/>
            </a:solidFill>
            <a:prstDash val="dash"/>
            <a:round/>
            <a:headEnd/>
            <a:tailEnd type="triangle" w="med" len="lg"/>
          </a:ln>
        </p:spPr>
      </p:cxnSp>
      <p:cxnSp>
        <p:nvCxnSpPr>
          <p:cNvPr id="279" name="直接连接符 278">
            <a:extLst>
              <a:ext uri="{FF2B5EF4-FFF2-40B4-BE49-F238E27FC236}">
                <a16:creationId xmlns:a16="http://schemas.microsoft.com/office/drawing/2014/main" id="{9E68A575-FE80-45FA-B2B9-2353854D13D7}"/>
              </a:ext>
            </a:extLst>
          </p:cNvPr>
          <p:cNvCxnSpPr>
            <a:cxnSpLocks noChangeShapeType="1"/>
            <a:stCxn id="254" idx="3"/>
            <a:endCxn id="217" idx="1"/>
          </p:cNvCxnSpPr>
          <p:nvPr/>
        </p:nvCxnSpPr>
        <p:spPr bwMode="auto">
          <a:xfrm>
            <a:off x="7963333" y="3983038"/>
            <a:ext cx="863600" cy="1439862"/>
          </a:xfrm>
          <a:prstGeom prst="line">
            <a:avLst/>
          </a:prstGeom>
          <a:noFill/>
          <a:ln w="28575" algn="ctr">
            <a:solidFill>
              <a:srgbClr val="0033CC"/>
            </a:solidFill>
            <a:prstDash val="dash"/>
            <a:round/>
            <a:headEnd/>
            <a:tailEnd type="triangle" w="med" len="lg"/>
          </a:ln>
        </p:spPr>
      </p:cxnSp>
      <p:sp>
        <p:nvSpPr>
          <p:cNvPr id="280" name="TextBox 225">
            <a:extLst>
              <a:ext uri="{FF2B5EF4-FFF2-40B4-BE49-F238E27FC236}">
                <a16:creationId xmlns:a16="http://schemas.microsoft.com/office/drawing/2014/main" id="{6F77CABC-CA2D-4C6B-AFB6-597BE66B7237}"/>
              </a:ext>
            </a:extLst>
          </p:cNvPr>
          <p:cNvSpPr txBox="1">
            <a:spLocks noChangeArrowheads="1"/>
          </p:cNvSpPr>
          <p:nvPr/>
        </p:nvSpPr>
        <p:spPr bwMode="auto">
          <a:xfrm rot="-1267359">
            <a:off x="7880783" y="1666875"/>
            <a:ext cx="10080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主存页首地址</a:t>
            </a:r>
          </a:p>
        </p:txBody>
      </p:sp>
      <p:sp>
        <p:nvSpPr>
          <p:cNvPr id="281" name="TextBox 227">
            <a:extLst>
              <a:ext uri="{FF2B5EF4-FFF2-40B4-BE49-F238E27FC236}">
                <a16:creationId xmlns:a16="http://schemas.microsoft.com/office/drawing/2014/main" id="{E93DEAFD-40A3-4991-8851-C11A5D148B7C}"/>
              </a:ext>
            </a:extLst>
          </p:cNvPr>
          <p:cNvSpPr txBox="1">
            <a:spLocks noChangeArrowheads="1"/>
          </p:cNvSpPr>
          <p:nvPr/>
        </p:nvSpPr>
        <p:spPr bwMode="auto">
          <a:xfrm rot="3624149">
            <a:off x="7899833" y="4357688"/>
            <a:ext cx="10080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磁盘首地址</a:t>
            </a: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22090A34-5AF1-49E1-9DF0-3380B2281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458" y="1282700"/>
            <a:ext cx="1008062" cy="3311525"/>
          </a:xfrm>
          <a:prstGeom prst="rect">
            <a:avLst/>
          </a:prstGeom>
          <a:noFill/>
          <a:ln w="28575" algn="ctr">
            <a:solidFill>
              <a:srgbClr val="FF3399"/>
            </a:solidFill>
            <a:prstDash val="dash"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/>
            <a:endParaRPr lang="zh-CN" altLang="en-US"/>
          </a:p>
        </p:txBody>
      </p:sp>
      <p:sp>
        <p:nvSpPr>
          <p:cNvPr id="283" name="TextBox 229">
            <a:extLst>
              <a:ext uri="{FF2B5EF4-FFF2-40B4-BE49-F238E27FC236}">
                <a16:creationId xmlns:a16="http://schemas.microsoft.com/office/drawing/2014/main" id="{FFFE0808-78F0-4950-817F-6DFBA2372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295" y="4954588"/>
            <a:ext cx="3671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页面是否被修改过，配合写回策略</a:t>
            </a: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8437E0CF-1A00-4B14-8512-EE68AE23A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058" y="1282700"/>
            <a:ext cx="863600" cy="3311525"/>
          </a:xfrm>
          <a:prstGeom prst="rect">
            <a:avLst/>
          </a:prstGeom>
          <a:noFill/>
          <a:ln w="28575" algn="ctr">
            <a:solidFill>
              <a:srgbClr val="FF3399"/>
            </a:solidFill>
            <a:prstDash val="dash"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/>
            <a:endParaRPr lang="zh-CN" altLang="en-US"/>
          </a:p>
        </p:txBody>
      </p:sp>
      <p:sp>
        <p:nvSpPr>
          <p:cNvPr id="285" name="TextBox 231">
            <a:extLst>
              <a:ext uri="{FF2B5EF4-FFF2-40B4-BE49-F238E27FC236}">
                <a16:creationId xmlns:a16="http://schemas.microsoft.com/office/drawing/2014/main" id="{99863861-5F82-4698-AE6F-79942FD5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295" y="4954588"/>
            <a:ext cx="3671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说明页面使用情况，配合替换策略</a:t>
            </a: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DF80B2A2-12A9-412E-90FA-141E3A3D0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783" y="1282700"/>
            <a:ext cx="1368425" cy="3311525"/>
          </a:xfrm>
          <a:prstGeom prst="rect">
            <a:avLst/>
          </a:prstGeom>
          <a:noFill/>
          <a:ln w="28575" algn="ctr">
            <a:solidFill>
              <a:srgbClr val="FF3399"/>
            </a:solidFill>
            <a:prstDash val="dash"/>
            <a:round/>
            <a:headEnd/>
            <a:tailEnd/>
          </a:ln>
        </p:spPr>
        <p:txBody>
          <a:bodyPr lIns="90000" tIns="46800" rIns="90000" bIns="46800"/>
          <a:lstStyle/>
          <a:p>
            <a:pPr eaLnBrk="0" hangingPunct="0"/>
            <a:endParaRPr lang="zh-CN" altLang="en-US"/>
          </a:p>
        </p:txBody>
      </p:sp>
      <p:sp>
        <p:nvSpPr>
          <p:cNvPr id="287" name="TextBox 233">
            <a:extLst>
              <a:ext uri="{FF2B5EF4-FFF2-40B4-BE49-F238E27FC236}">
                <a16:creationId xmlns:a16="http://schemas.microsoft.com/office/drawing/2014/main" id="{079A411F-D108-4E4A-8795-009B445A2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470" y="4954588"/>
            <a:ext cx="3673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存储保护：</a:t>
            </a:r>
            <a:r>
              <a:rPr lang="en-US" altLang="zh-CN" sz="18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R/W, R, R/E</a:t>
            </a:r>
            <a:endParaRPr lang="zh-CN" altLang="en-US" sz="1800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8" name="TextBox 138">
            <a:extLst>
              <a:ext uri="{FF2B5EF4-FFF2-40B4-BE49-F238E27FC236}">
                <a16:creationId xmlns:a16="http://schemas.microsoft.com/office/drawing/2014/main" id="{367563A8-9E3D-4916-A9DA-73ABDDA72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045" y="3130550"/>
            <a:ext cx="1543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</a:t>
            </a:r>
          </a:p>
        </p:txBody>
      </p:sp>
      <p:sp>
        <p:nvSpPr>
          <p:cNvPr id="289" name="TextBox 138">
            <a:extLst>
              <a:ext uri="{FF2B5EF4-FFF2-40B4-BE49-F238E27FC236}">
                <a16:creationId xmlns:a16="http://schemas.microsoft.com/office/drawing/2014/main" id="{D7779EC8-C26A-497B-A258-2ACABCCC6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770" y="4625975"/>
            <a:ext cx="1958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页表（主存中）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FEDE6B-6B37-45EE-A4F7-251BEAD13C1A}"/>
              </a:ext>
            </a:extLst>
          </p:cNvPr>
          <p:cNvSpPr txBox="1"/>
          <p:nvPr/>
        </p:nvSpPr>
        <p:spPr>
          <a:xfrm>
            <a:off x="10854813" y="5928852"/>
            <a:ext cx="105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 action="ppaction://hlinksldjump"/>
              </a:rPr>
              <a:t>BACK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283" grpId="0" build="allAtOnce"/>
      <p:bldP spid="284" grpId="0" animBg="1"/>
      <p:bldP spid="284" grpId="1" animBg="1"/>
      <p:bldP spid="285" grpId="0" build="allAtOnce"/>
      <p:bldP spid="2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4483032" cy="830998"/>
            <a:chOff x="908363" y="278221"/>
            <a:chExt cx="448303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44830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Translation With a Page Table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59059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基于页表的地址翻译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6C6B82E-5F1B-411F-BA05-20E773212C89}"/>
              </a:ext>
            </a:extLst>
          </p:cNvPr>
          <p:cNvSpPr/>
          <p:nvPr/>
        </p:nvSpPr>
        <p:spPr bwMode="auto">
          <a:xfrm>
            <a:off x="4821230" y="1920393"/>
            <a:ext cx="2982362" cy="3050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虚页号（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VPN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85E05B8-5083-4587-9895-3AA6F9BA01C1}"/>
              </a:ext>
            </a:extLst>
          </p:cNvPr>
          <p:cNvSpPr/>
          <p:nvPr/>
        </p:nvSpPr>
        <p:spPr bwMode="auto">
          <a:xfrm>
            <a:off x="7803592" y="1914529"/>
            <a:ext cx="21336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页内偏移（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VPO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F8E5DCB-7F19-43CA-9082-D73249C9A8A0}"/>
              </a:ext>
            </a:extLst>
          </p:cNvPr>
          <p:cNvSpPr txBox="1"/>
          <p:nvPr/>
        </p:nvSpPr>
        <p:spPr>
          <a:xfrm>
            <a:off x="5288993" y="1287481"/>
            <a:ext cx="18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虚拟地址（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DD8A2527-C587-436E-9F9C-3DAC69A2BDD3}"/>
              </a:ext>
            </a:extLst>
          </p:cNvPr>
          <p:cNvSpPr txBox="1"/>
          <p:nvPr/>
        </p:nvSpPr>
        <p:spPr>
          <a:xfrm>
            <a:off x="5288993" y="6111879"/>
            <a:ext cx="180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物理地址（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4" name="Elbow Connector 23">
            <a:extLst>
              <a:ext uri="{FF2B5EF4-FFF2-40B4-BE49-F238E27FC236}">
                <a16:creationId xmlns:a16="http://schemas.microsoft.com/office/drawing/2014/main" id="{401055C2-312F-4337-8359-5CABADAC329E}"/>
              </a:ext>
            </a:extLst>
          </p:cNvPr>
          <p:cNvCxnSpPr>
            <a:stCxn id="7" idx="1"/>
            <a:endCxn id="19" idx="1"/>
          </p:cNvCxnSpPr>
          <p:nvPr/>
        </p:nvCxnSpPr>
        <p:spPr bwMode="auto">
          <a:xfrm rot="10800000" flipH="1" flipV="1">
            <a:off x="4821230" y="2072916"/>
            <a:ext cx="86762" cy="1676763"/>
          </a:xfrm>
          <a:prstGeom prst="bentConnector3">
            <a:avLst>
              <a:gd name="adj1" fmla="val -26347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5" name="Group 51">
            <a:extLst>
              <a:ext uri="{FF2B5EF4-FFF2-40B4-BE49-F238E27FC236}">
                <a16:creationId xmlns:a16="http://schemas.microsoft.com/office/drawing/2014/main" id="{1CC8BAAA-EA27-48EB-8879-4ED9F5812080}"/>
              </a:ext>
            </a:extLst>
          </p:cNvPr>
          <p:cNvGrpSpPr/>
          <p:nvPr/>
        </p:nvGrpSpPr>
        <p:grpSpPr>
          <a:xfrm>
            <a:off x="4808352" y="2613428"/>
            <a:ext cx="2995240" cy="1898251"/>
            <a:chOff x="3272477" y="2533017"/>
            <a:chExt cx="2995240" cy="1898251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D621B5B1-115D-403A-BD63-5286465D46BB}"/>
                </a:ext>
              </a:extLst>
            </p:cNvPr>
            <p:cNvSpPr/>
            <p:nvPr/>
          </p:nvSpPr>
          <p:spPr bwMode="auto">
            <a:xfrm>
              <a:off x="3753117" y="3212068"/>
              <a:ext cx="25146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E7A3D8BE-AC52-457F-9DAF-AE8D5672E353}"/>
                </a:ext>
              </a:extLst>
            </p:cNvPr>
            <p:cNvSpPr/>
            <p:nvPr/>
          </p:nvSpPr>
          <p:spPr bwMode="auto">
            <a:xfrm>
              <a:off x="3372117" y="3212068"/>
              <a:ext cx="3810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E27B459-1158-4488-8A8F-4C1183F4DE3B}"/>
                </a:ext>
              </a:extLst>
            </p:cNvPr>
            <p:cNvSpPr/>
            <p:nvPr/>
          </p:nvSpPr>
          <p:spPr bwMode="auto">
            <a:xfrm>
              <a:off x="3753117" y="3516868"/>
              <a:ext cx="2514600" cy="304800"/>
            </a:xfrm>
            <a:prstGeom prst="rect">
              <a:avLst/>
            </a:prstGeom>
            <a:solidFill>
              <a:srgbClr val="D5F1C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85658596-6E08-4AB6-A81C-2EE5386D0DAF}"/>
                </a:ext>
              </a:extLst>
            </p:cNvPr>
            <p:cNvSpPr/>
            <p:nvPr/>
          </p:nvSpPr>
          <p:spPr bwMode="auto">
            <a:xfrm>
              <a:off x="3372117" y="3516868"/>
              <a:ext cx="381000" cy="304800"/>
            </a:xfrm>
            <a:prstGeom prst="rect">
              <a:avLst/>
            </a:prstGeom>
            <a:solidFill>
              <a:srgbClr val="8DBA84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89090AE9-84AC-4986-812B-8D89EC244A79}"/>
                </a:ext>
              </a:extLst>
            </p:cNvPr>
            <p:cNvSpPr/>
            <p:nvPr/>
          </p:nvSpPr>
          <p:spPr bwMode="auto">
            <a:xfrm>
              <a:off x="3753117" y="3821668"/>
              <a:ext cx="25146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8009874D-6984-4255-B3BE-0B0BA00A714E}"/>
                </a:ext>
              </a:extLst>
            </p:cNvPr>
            <p:cNvSpPr/>
            <p:nvPr/>
          </p:nvSpPr>
          <p:spPr bwMode="auto">
            <a:xfrm>
              <a:off x="3372117" y="3821668"/>
              <a:ext cx="3810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EF51E743-55CC-4D90-A57E-EC7E37FA9A6F}"/>
                </a:ext>
              </a:extLst>
            </p:cNvPr>
            <p:cNvSpPr/>
            <p:nvPr/>
          </p:nvSpPr>
          <p:spPr bwMode="auto">
            <a:xfrm>
              <a:off x="3753117" y="4126468"/>
              <a:ext cx="25146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7AE6F868-C292-4D10-BAAE-8BDF958DEC92}"/>
                </a:ext>
              </a:extLst>
            </p:cNvPr>
            <p:cNvSpPr/>
            <p:nvPr/>
          </p:nvSpPr>
          <p:spPr bwMode="auto">
            <a:xfrm>
              <a:off x="3372117" y="4126468"/>
              <a:ext cx="3810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ECAD132D-094D-4C0E-8282-3E3EC778143D}"/>
                </a:ext>
              </a:extLst>
            </p:cNvPr>
            <p:cNvSpPr txBox="1"/>
            <p:nvPr/>
          </p:nvSpPr>
          <p:spPr>
            <a:xfrm>
              <a:off x="3285355" y="2868213"/>
              <a:ext cx="6187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</a:t>
              </a:r>
            </a:p>
          </p:txBody>
        </p:sp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25B9941B-E1DB-471F-88E4-8A17D804F13E}"/>
                </a:ext>
              </a:extLst>
            </p:cNvPr>
            <p:cNvSpPr txBox="1"/>
            <p:nvPr/>
          </p:nvSpPr>
          <p:spPr>
            <a:xfrm>
              <a:off x="3920703" y="2869281"/>
              <a:ext cx="179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物理页号（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PPN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40">
              <a:extLst>
                <a:ext uri="{FF2B5EF4-FFF2-40B4-BE49-F238E27FC236}">
                  <a16:creationId xmlns:a16="http://schemas.microsoft.com/office/drawing/2014/main" id="{AE21B7D0-E13C-43CE-B23E-A787D5BD8AE0}"/>
                </a:ext>
              </a:extLst>
            </p:cNvPr>
            <p:cNvSpPr/>
            <p:nvPr/>
          </p:nvSpPr>
          <p:spPr>
            <a:xfrm>
              <a:off x="3272477" y="2533017"/>
              <a:ext cx="1295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页表</a:t>
              </a:r>
              <a:endPara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48">
            <a:extLst>
              <a:ext uri="{FF2B5EF4-FFF2-40B4-BE49-F238E27FC236}">
                <a16:creationId xmlns:a16="http://schemas.microsoft.com/office/drawing/2014/main" id="{6E5DCA90-05FE-4E47-B2F0-7796F6CFCF7E}"/>
              </a:ext>
            </a:extLst>
          </p:cNvPr>
          <p:cNvGrpSpPr/>
          <p:nvPr/>
        </p:nvGrpSpPr>
        <p:grpSpPr>
          <a:xfrm>
            <a:off x="1989155" y="1713748"/>
            <a:ext cx="2918837" cy="1618438"/>
            <a:chOff x="453279" y="1633336"/>
            <a:chExt cx="2918837" cy="1618438"/>
          </a:xfrm>
        </p:grpSpPr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3B8B10BC-D4BE-4C3A-8C02-0FDC96364B35}"/>
                </a:ext>
              </a:extLst>
            </p:cNvPr>
            <p:cNvSpPr/>
            <p:nvPr/>
          </p:nvSpPr>
          <p:spPr bwMode="auto">
            <a:xfrm>
              <a:off x="453279" y="1633336"/>
              <a:ext cx="1524000" cy="719063"/>
            </a:xfrm>
            <a:prstGeom prst="rect">
              <a:avLst/>
            </a:prstGeom>
            <a:solidFill>
              <a:srgbClr val="F1C7C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页表基址寄存器</a:t>
              </a:r>
              <a:endParaRPr 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Shape 39">
              <a:extLst>
                <a:ext uri="{FF2B5EF4-FFF2-40B4-BE49-F238E27FC236}">
                  <a16:creationId xmlns:a16="http://schemas.microsoft.com/office/drawing/2014/main" id="{DDFDA597-BA59-4AF7-86B5-08AA6FCAFE09}"/>
                </a:ext>
              </a:extLst>
            </p:cNvPr>
            <p:cNvCxnSpPr>
              <a:stCxn id="28" idx="2"/>
            </p:cNvCxnSpPr>
            <p:nvPr/>
          </p:nvCxnSpPr>
          <p:spPr bwMode="auto">
            <a:xfrm rot="16200000" flipH="1">
              <a:off x="1863863" y="1703814"/>
              <a:ext cx="859669" cy="2156837"/>
            </a:xfrm>
            <a:prstGeom prst="bentConnector2">
              <a:avLst/>
            </a:prstGeom>
            <a:noFill/>
            <a:ln w="25400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41">
              <a:extLst>
                <a:ext uri="{FF2B5EF4-FFF2-40B4-BE49-F238E27FC236}">
                  <a16:creationId xmlns:a16="http://schemas.microsoft.com/office/drawing/2014/main" id="{3942C99E-FB31-4D03-A8E5-D1FBF90654FF}"/>
                </a:ext>
              </a:extLst>
            </p:cNvPr>
            <p:cNvSpPr txBox="1"/>
            <p:nvPr/>
          </p:nvSpPr>
          <p:spPr>
            <a:xfrm>
              <a:off x="1195961" y="2666999"/>
              <a:ext cx="8936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页表</a:t>
              </a:r>
              <a:endParaRPr lang="en-US" altLang="zh-CN" sz="16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rgbClr val="99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首地址</a:t>
              </a:r>
              <a:endParaRPr lang="en-US" sz="14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52">
            <a:extLst>
              <a:ext uri="{FF2B5EF4-FFF2-40B4-BE49-F238E27FC236}">
                <a16:creationId xmlns:a16="http://schemas.microsoft.com/office/drawing/2014/main" id="{E1AF4DB1-718B-4264-8680-C002245649BC}"/>
              </a:ext>
            </a:extLst>
          </p:cNvPr>
          <p:cNvGrpSpPr/>
          <p:nvPr/>
        </p:nvGrpSpPr>
        <p:grpSpPr>
          <a:xfrm>
            <a:off x="1606477" y="3749680"/>
            <a:ext cx="3492015" cy="1533693"/>
            <a:chOff x="70602" y="3669269"/>
            <a:chExt cx="3492015" cy="1533693"/>
          </a:xfrm>
        </p:grpSpPr>
        <p:cxnSp>
          <p:nvCxnSpPr>
            <p:cNvPr id="32" name="Shape 37">
              <a:extLst>
                <a:ext uri="{FF2B5EF4-FFF2-40B4-BE49-F238E27FC236}">
                  <a16:creationId xmlns:a16="http://schemas.microsoft.com/office/drawing/2014/main" id="{1128BDD8-278A-4AC2-9E2C-15D168DE943D}"/>
                </a:ext>
              </a:extLst>
            </p:cNvPr>
            <p:cNvCxnSpPr/>
            <p:nvPr/>
          </p:nvCxnSpPr>
          <p:spPr bwMode="auto">
            <a:xfrm rot="5400000">
              <a:off x="2286267" y="3459719"/>
              <a:ext cx="1066800" cy="148590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42">
              <a:extLst>
                <a:ext uri="{FF2B5EF4-FFF2-40B4-BE49-F238E27FC236}">
                  <a16:creationId xmlns:a16="http://schemas.microsoft.com/office/drawing/2014/main" id="{A86D6DB2-361F-40A0-8DCA-E85338E30803}"/>
                </a:ext>
              </a:extLst>
            </p:cNvPr>
            <p:cNvSpPr txBox="1"/>
            <p:nvPr/>
          </p:nvSpPr>
          <p:spPr>
            <a:xfrm>
              <a:off x="70602" y="4371965"/>
              <a:ext cx="20281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</a:t>
              </a:r>
              <a:r>
                <a:rPr 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= 0:</a:t>
              </a:r>
            </a:p>
            <a:p>
              <a:pPr algn="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页不在主存中</a:t>
              </a:r>
              <a:endParaRPr 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r"/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页缺失（</a:t>
              </a:r>
              <a:r>
                <a:rPr lang="en-US" altLang="zh-CN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page fault</a:t>
              </a:r>
              <a:r>
                <a:rPr lang="zh-CN" altLang="en-US" sz="16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27">
            <a:extLst>
              <a:ext uri="{FF2B5EF4-FFF2-40B4-BE49-F238E27FC236}">
                <a16:creationId xmlns:a16="http://schemas.microsoft.com/office/drawing/2014/main" id="{E21DD504-52D5-41EF-A31C-82695162580A}"/>
              </a:ext>
            </a:extLst>
          </p:cNvPr>
          <p:cNvSpPr txBox="1"/>
          <p:nvPr/>
        </p:nvSpPr>
        <p:spPr>
          <a:xfrm>
            <a:off x="9765475" y="16322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CBE59071-D080-4D67-8CB2-53C033C6604F}"/>
              </a:ext>
            </a:extLst>
          </p:cNvPr>
          <p:cNvSpPr txBox="1"/>
          <p:nvPr/>
        </p:nvSpPr>
        <p:spPr>
          <a:xfrm>
            <a:off x="7772920" y="163221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p-1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C8D513F3-E191-4970-96BC-75385323C20F}"/>
              </a:ext>
            </a:extLst>
          </p:cNvPr>
          <p:cNvSpPr txBox="1"/>
          <p:nvPr/>
        </p:nvSpPr>
        <p:spPr>
          <a:xfrm>
            <a:off x="7593229" y="16322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7FD4BD8A-AD64-435D-B660-653C3347DC70}"/>
              </a:ext>
            </a:extLst>
          </p:cNvPr>
          <p:cNvSpPr txBox="1"/>
          <p:nvPr/>
        </p:nvSpPr>
        <p:spPr>
          <a:xfrm>
            <a:off x="4808352" y="163221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</a:p>
        </p:txBody>
      </p:sp>
      <p:grpSp>
        <p:nvGrpSpPr>
          <p:cNvPr id="38" name="Group 49">
            <a:extLst>
              <a:ext uri="{FF2B5EF4-FFF2-40B4-BE49-F238E27FC236}">
                <a16:creationId xmlns:a16="http://schemas.microsoft.com/office/drawing/2014/main" id="{E0F9093C-A45B-498B-9754-DA5F51D14595}"/>
              </a:ext>
            </a:extLst>
          </p:cNvPr>
          <p:cNvGrpSpPr/>
          <p:nvPr/>
        </p:nvGrpSpPr>
        <p:grpSpPr>
          <a:xfrm>
            <a:off x="7779117" y="2219329"/>
            <a:ext cx="2266989" cy="3894965"/>
            <a:chOff x="6243241" y="2136503"/>
            <a:chExt cx="2266989" cy="3894965"/>
          </a:xfrm>
        </p:grpSpPr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F59A64F2-F9FF-435A-9F57-8D0A8DE07379}"/>
                </a:ext>
              </a:extLst>
            </p:cNvPr>
            <p:cNvSpPr/>
            <p:nvPr/>
          </p:nvSpPr>
          <p:spPr bwMode="auto">
            <a:xfrm>
              <a:off x="6267717" y="5726668"/>
              <a:ext cx="2133600" cy="304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页内偏移（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PPO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26">
              <a:extLst>
                <a:ext uri="{FF2B5EF4-FFF2-40B4-BE49-F238E27FC236}">
                  <a16:creationId xmlns:a16="http://schemas.microsoft.com/office/drawing/2014/main" id="{10380375-41C8-4B93-81A6-021764CF5907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 bwMode="auto">
            <a:xfrm>
              <a:off x="7334516" y="2136503"/>
              <a:ext cx="1" cy="359016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F01228D4-A1C6-4932-8761-EE0D17F27F64}"/>
                </a:ext>
              </a:extLst>
            </p:cNvPr>
            <p:cNvSpPr txBox="1"/>
            <p:nvPr/>
          </p:nvSpPr>
          <p:spPr>
            <a:xfrm>
              <a:off x="8235796" y="545046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C5F29CA1-9433-47FD-AB1B-5A370B3A90C3}"/>
                </a:ext>
              </a:extLst>
            </p:cNvPr>
            <p:cNvSpPr txBox="1"/>
            <p:nvPr/>
          </p:nvSpPr>
          <p:spPr>
            <a:xfrm>
              <a:off x="6243241" y="545046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p-1</a:t>
              </a:r>
            </a:p>
          </p:txBody>
        </p:sp>
      </p:grpSp>
      <p:grpSp>
        <p:nvGrpSpPr>
          <p:cNvPr id="44" name="Group 53">
            <a:extLst>
              <a:ext uri="{FF2B5EF4-FFF2-40B4-BE49-F238E27FC236}">
                <a16:creationId xmlns:a16="http://schemas.microsoft.com/office/drawing/2014/main" id="{DA024A6D-EFD1-44D4-9BE6-63CD6FFACD7F}"/>
              </a:ext>
            </a:extLst>
          </p:cNvPr>
          <p:cNvGrpSpPr/>
          <p:nvPr/>
        </p:nvGrpSpPr>
        <p:grpSpPr>
          <a:xfrm>
            <a:off x="5254404" y="3738805"/>
            <a:ext cx="2578671" cy="2373074"/>
            <a:chOff x="3718528" y="3658394"/>
            <a:chExt cx="2578671" cy="2373074"/>
          </a:xfrm>
        </p:grpSpPr>
        <p:sp>
          <p:nvSpPr>
            <p:cNvPr id="45" name="Rectangle 12">
              <a:extLst>
                <a:ext uri="{FF2B5EF4-FFF2-40B4-BE49-F238E27FC236}">
                  <a16:creationId xmlns:a16="http://schemas.microsoft.com/office/drawing/2014/main" id="{B2415F50-3A78-4C05-89C1-0C61B19EBA92}"/>
                </a:ext>
              </a:extLst>
            </p:cNvPr>
            <p:cNvSpPr/>
            <p:nvPr/>
          </p:nvSpPr>
          <p:spPr bwMode="auto">
            <a:xfrm>
              <a:off x="3753117" y="5726668"/>
              <a:ext cx="2514600" cy="304800"/>
            </a:xfrm>
            <a:prstGeom prst="rect">
              <a:avLst/>
            </a:prstGeom>
            <a:solidFill>
              <a:srgbClr val="D5F1C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物理页号（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PPN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Arrow Connector 28">
              <a:extLst>
                <a:ext uri="{FF2B5EF4-FFF2-40B4-BE49-F238E27FC236}">
                  <a16:creationId xmlns:a16="http://schemas.microsoft.com/office/drawing/2014/main" id="{065E217C-A497-42DE-9E32-9C4842856DCC}"/>
                </a:ext>
              </a:extLst>
            </p:cNvPr>
            <p:cNvCxnSpPr/>
            <p:nvPr/>
          </p:nvCxnSpPr>
          <p:spPr bwMode="auto">
            <a:xfrm rot="5400000">
              <a:off x="3976677" y="4692134"/>
              <a:ext cx="2069068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34">
              <a:extLst>
                <a:ext uri="{FF2B5EF4-FFF2-40B4-BE49-F238E27FC236}">
                  <a16:creationId xmlns:a16="http://schemas.microsoft.com/office/drawing/2014/main" id="{304F8E9A-0A53-4013-9CE8-0C0CBADED67C}"/>
                </a:ext>
              </a:extLst>
            </p:cNvPr>
            <p:cNvSpPr txBox="1"/>
            <p:nvPr/>
          </p:nvSpPr>
          <p:spPr>
            <a:xfrm>
              <a:off x="6022765" y="545046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6108DBD0-BCA9-4FEE-B09B-385771C36709}"/>
                </a:ext>
              </a:extLst>
            </p:cNvPr>
            <p:cNvSpPr txBox="1"/>
            <p:nvPr/>
          </p:nvSpPr>
          <p:spPr>
            <a:xfrm>
              <a:off x="3718528" y="5450463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m-1</a:t>
              </a:r>
            </a:p>
          </p:txBody>
        </p:sp>
      </p:grpSp>
      <p:sp>
        <p:nvSpPr>
          <p:cNvPr id="49" name="TextBox 233">
            <a:extLst>
              <a:ext uri="{FF2B5EF4-FFF2-40B4-BE49-F238E27FC236}">
                <a16:creationId xmlns:a16="http://schemas.microsoft.com/office/drawing/2014/main" id="{F0A88491-2783-41C4-B179-4D2382072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171" y="552543"/>
            <a:ext cx="54311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基于页表的一次完整的地址翻译过程称为</a:t>
            </a:r>
            <a:r>
              <a:rPr lang="en-US" altLang="zh-CN" sz="18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 Walk</a:t>
            </a:r>
            <a:endParaRPr lang="zh-CN" altLang="en-US" sz="1800" b="1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879719" cy="830998"/>
            <a:chOff x="908363" y="278221"/>
            <a:chExt cx="3879719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7467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Translation——Page Hit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59059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地址翻译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页命中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0" name="Rectangle 43">
            <a:extLst>
              <a:ext uri="{FF2B5EF4-FFF2-40B4-BE49-F238E27FC236}">
                <a16:creationId xmlns:a16="http://schemas.microsoft.com/office/drawing/2014/main" id="{4986C440-B794-4940-A800-6A26E5F49EC6}"/>
              </a:ext>
            </a:extLst>
          </p:cNvPr>
          <p:cNvSpPr/>
          <p:nvPr/>
        </p:nvSpPr>
        <p:spPr bwMode="auto">
          <a:xfrm>
            <a:off x="1067540" y="1368215"/>
            <a:ext cx="3749615" cy="167744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4D414D3B-4397-439E-862D-AC343BBC9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41" y="1605074"/>
            <a:ext cx="1066800" cy="1237384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MMU</a:t>
            </a: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979DA1F6-48CE-4B80-B1DB-0C8F9355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54" y="1320048"/>
            <a:ext cx="914400" cy="2284410"/>
          </a:xfrm>
          <a:prstGeom prst="rect">
            <a:avLst/>
          </a:prstGeom>
          <a:noFill/>
          <a:ln w="1908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>
                <a:latin typeface="Calibri" pitchFamily="34" charset="0"/>
              </a:rPr>
              <a:t>Cache/</a:t>
            </a:r>
          </a:p>
          <a:p>
            <a:r>
              <a:rPr lang="en-US" sz="1600" dirty="0">
                <a:latin typeface="Calibri" pitchFamily="34" charset="0"/>
              </a:rPr>
              <a:t>Memory</a:t>
            </a:r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D73E18C6-0542-435A-91FC-FED80B110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141" y="1957553"/>
            <a:ext cx="1066800" cy="5334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CPU</a:t>
            </a:r>
          </a:p>
        </p:txBody>
      </p:sp>
      <p:cxnSp>
        <p:nvCxnSpPr>
          <p:cNvPr id="54" name="Straight Arrow Connector 37">
            <a:extLst>
              <a:ext uri="{FF2B5EF4-FFF2-40B4-BE49-F238E27FC236}">
                <a16:creationId xmlns:a16="http://schemas.microsoft.com/office/drawing/2014/main" id="{34A5058E-0C37-47B9-9490-39A7F9709850}"/>
              </a:ext>
            </a:extLst>
          </p:cNvPr>
          <p:cNvCxnSpPr>
            <a:stCxn id="53" idx="3"/>
          </p:cNvCxnSpPr>
          <p:nvPr/>
        </p:nvCxnSpPr>
        <p:spPr bwMode="auto">
          <a:xfrm flipV="1">
            <a:off x="2274942" y="2219685"/>
            <a:ext cx="1370013" cy="456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Text Box 9">
            <a:extLst>
              <a:ext uri="{FF2B5EF4-FFF2-40B4-BE49-F238E27FC236}">
                <a16:creationId xmlns:a16="http://schemas.microsoft.com/office/drawing/2014/main" id="{071A61C8-AD10-45C0-A9A8-75D68E6D4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142" y="1952597"/>
            <a:ext cx="387007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latin typeface="Calibri" pitchFamily="34" charset="0"/>
              </a:rPr>
              <a:t>VA</a:t>
            </a:r>
          </a:p>
        </p:txBody>
      </p:sp>
      <p:sp>
        <p:nvSpPr>
          <p:cNvPr id="56" name="TextBox 44">
            <a:extLst>
              <a:ext uri="{FF2B5EF4-FFF2-40B4-BE49-F238E27FC236}">
                <a16:creationId xmlns:a16="http://schemas.microsoft.com/office/drawing/2014/main" id="{F69F6E50-AAC9-4E16-92AD-A1F500DCB13E}"/>
              </a:ext>
            </a:extLst>
          </p:cNvPr>
          <p:cNvSpPr txBox="1"/>
          <p:nvPr/>
        </p:nvSpPr>
        <p:spPr>
          <a:xfrm>
            <a:off x="1072706" y="137246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CPU Chip</a:t>
            </a:r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1A0069CE-068C-46EF-9985-3B0DE0D83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821" y="1717254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97E4513-3EE5-44DE-89E8-CECE69FFCF54}"/>
              </a:ext>
            </a:extLst>
          </p:cNvPr>
          <p:cNvGrpSpPr/>
          <p:nvPr/>
        </p:nvGrpSpPr>
        <p:grpSpPr>
          <a:xfrm>
            <a:off x="4713342" y="1264815"/>
            <a:ext cx="1522413" cy="1129772"/>
            <a:chOff x="5246002" y="1469495"/>
            <a:chExt cx="1522413" cy="1129772"/>
          </a:xfrm>
        </p:grpSpPr>
        <p:sp>
          <p:nvSpPr>
            <p:cNvPr id="59" name="Text Box 9">
              <a:extLst>
                <a:ext uri="{FF2B5EF4-FFF2-40B4-BE49-F238E27FC236}">
                  <a16:creationId xmlns:a16="http://schemas.microsoft.com/office/drawing/2014/main" id="{030D0B4A-72B4-434A-8062-211C9DF89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8603" y="1717011"/>
              <a:ext cx="560579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PTEA</a:t>
              </a:r>
            </a:p>
          </p:txBody>
        </p:sp>
        <p:cxnSp>
          <p:nvCxnSpPr>
            <p:cNvPr id="60" name="Straight Arrow Connector 45">
              <a:extLst>
                <a:ext uri="{FF2B5EF4-FFF2-40B4-BE49-F238E27FC236}">
                  <a16:creationId xmlns:a16="http://schemas.microsoft.com/office/drawing/2014/main" id="{F6D52007-1157-41B0-8893-DE8B646BE4DA}"/>
                </a:ext>
              </a:extLst>
            </p:cNvPr>
            <p:cNvCxnSpPr/>
            <p:nvPr/>
          </p:nvCxnSpPr>
          <p:spPr bwMode="auto">
            <a:xfrm flipV="1">
              <a:off x="5246002" y="1969870"/>
              <a:ext cx="1522413" cy="1376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1" name="Text Box 9">
              <a:extLst>
                <a:ext uri="{FF2B5EF4-FFF2-40B4-BE49-F238E27FC236}">
                  <a16:creationId xmlns:a16="http://schemas.microsoft.com/office/drawing/2014/main" id="{0B8C258C-2149-46B4-A25F-831E7115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2015" y="2021811"/>
              <a:ext cx="453755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PTE</a:t>
              </a:r>
            </a:p>
          </p:txBody>
        </p:sp>
        <p:cxnSp>
          <p:nvCxnSpPr>
            <p:cNvPr id="62" name="Straight Arrow Connector 47">
              <a:extLst>
                <a:ext uri="{FF2B5EF4-FFF2-40B4-BE49-F238E27FC236}">
                  <a16:creationId xmlns:a16="http://schemas.microsoft.com/office/drawing/2014/main" id="{B6EB806C-1F4A-40D3-A28A-8D0D8A644477}"/>
                </a:ext>
              </a:extLst>
            </p:cNvPr>
            <p:cNvCxnSpPr/>
            <p:nvPr/>
          </p:nvCxnSpPr>
          <p:spPr bwMode="auto">
            <a:xfrm flipH="1" flipV="1">
              <a:off x="5246002" y="2274670"/>
              <a:ext cx="1522413" cy="1376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3" name="Oval 18">
              <a:extLst>
                <a:ext uri="{FF2B5EF4-FFF2-40B4-BE49-F238E27FC236}">
                  <a16:creationId xmlns:a16="http://schemas.microsoft.com/office/drawing/2014/main" id="{9EEC8D41-D3C2-4072-8477-913166A00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73" y="1469495"/>
              <a:ext cx="274638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64" name="Oval 19">
              <a:extLst>
                <a:ext uri="{FF2B5EF4-FFF2-40B4-BE49-F238E27FC236}">
                  <a16:creationId xmlns:a16="http://schemas.microsoft.com/office/drawing/2014/main" id="{9A7A3ECB-A254-4640-A950-344C37D3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73" y="2324630"/>
              <a:ext cx="274638" cy="2746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F5799C9-3B51-4109-B031-13E167EFE09C}"/>
              </a:ext>
            </a:extLst>
          </p:cNvPr>
          <p:cNvGrpSpPr/>
          <p:nvPr/>
        </p:nvGrpSpPr>
        <p:grpSpPr>
          <a:xfrm>
            <a:off x="4713342" y="2426731"/>
            <a:ext cx="1522413" cy="594390"/>
            <a:chOff x="5246002" y="2631411"/>
            <a:chExt cx="1522413" cy="594390"/>
          </a:xfrm>
        </p:grpSpPr>
        <p:sp>
          <p:nvSpPr>
            <p:cNvPr id="66" name="Text Box 9">
              <a:extLst>
                <a:ext uri="{FF2B5EF4-FFF2-40B4-BE49-F238E27FC236}">
                  <a16:creationId xmlns:a16="http://schemas.microsoft.com/office/drawing/2014/main" id="{BC8C9926-C659-4312-AE2E-B797AF7A4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1513" y="2631411"/>
              <a:ext cx="374759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PA</a:t>
              </a:r>
            </a:p>
          </p:txBody>
        </p:sp>
        <p:cxnSp>
          <p:nvCxnSpPr>
            <p:cNvPr id="67" name="Straight Arrow Connector 39">
              <a:extLst>
                <a:ext uri="{FF2B5EF4-FFF2-40B4-BE49-F238E27FC236}">
                  <a16:creationId xmlns:a16="http://schemas.microsoft.com/office/drawing/2014/main" id="{BD57D856-43F7-411D-B17F-1DA44193C820}"/>
                </a:ext>
              </a:extLst>
            </p:cNvPr>
            <p:cNvCxnSpPr/>
            <p:nvPr/>
          </p:nvCxnSpPr>
          <p:spPr bwMode="auto">
            <a:xfrm flipV="1">
              <a:off x="5246002" y="2884270"/>
              <a:ext cx="1522413" cy="1376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8" name="Oval 20">
              <a:extLst>
                <a:ext uri="{FF2B5EF4-FFF2-40B4-BE49-F238E27FC236}">
                  <a16:creationId xmlns:a16="http://schemas.microsoft.com/office/drawing/2014/main" id="{053E923D-F0E7-494C-A3F9-5AE42F588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73" y="2951163"/>
              <a:ext cx="274638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13332C6-1C41-4EE6-9588-8024640945CE}"/>
              </a:ext>
            </a:extLst>
          </p:cNvPr>
          <p:cNvGrpSpPr/>
          <p:nvPr/>
        </p:nvGrpSpPr>
        <p:grpSpPr>
          <a:xfrm>
            <a:off x="1741543" y="2490955"/>
            <a:ext cx="4494213" cy="1444567"/>
            <a:chOff x="314777" y="2695634"/>
            <a:chExt cx="4494213" cy="1444567"/>
          </a:xfrm>
        </p:grpSpPr>
        <p:sp>
          <p:nvSpPr>
            <p:cNvPr id="70" name="Text Box 32">
              <a:extLst>
                <a:ext uri="{FF2B5EF4-FFF2-40B4-BE49-F238E27FC236}">
                  <a16:creationId xmlns:a16="http://schemas.microsoft.com/office/drawing/2014/main" id="{5374F591-0D8D-4856-86AA-7977596B9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8573" y="3580538"/>
              <a:ext cx="531020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Data</a:t>
              </a:r>
            </a:p>
          </p:txBody>
        </p:sp>
        <p:cxnSp>
          <p:nvCxnSpPr>
            <p:cNvPr id="71" name="Shape 49">
              <a:extLst>
                <a:ext uri="{FF2B5EF4-FFF2-40B4-BE49-F238E27FC236}">
                  <a16:creationId xmlns:a16="http://schemas.microsoft.com/office/drawing/2014/main" id="{7A90A984-8A73-40F6-B204-A98410AFBB18}"/>
                </a:ext>
              </a:extLst>
            </p:cNvPr>
            <p:cNvCxnSpPr>
              <a:endCxn id="53" idx="2"/>
            </p:cNvCxnSpPr>
            <p:nvPr/>
          </p:nvCxnSpPr>
          <p:spPr bwMode="auto">
            <a:xfrm rot="10800000">
              <a:off x="314777" y="2695634"/>
              <a:ext cx="4494213" cy="884905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2" name="Oval 21">
              <a:extLst>
                <a:ext uri="{FF2B5EF4-FFF2-40B4-BE49-F238E27FC236}">
                  <a16:creationId xmlns:a16="http://schemas.microsoft.com/office/drawing/2014/main" id="{FBBEB158-1E27-4292-9F9D-FF0BCD17A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452" y="3865564"/>
              <a:ext cx="274638" cy="2746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solidFill>
                    <a:schemeClr val="bg1"/>
                  </a:solidFill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AC1B3DCC-ECD6-44A0-8D4D-19DE3F8977A6}"/>
              </a:ext>
            </a:extLst>
          </p:cNvPr>
          <p:cNvSpPr txBox="1"/>
          <p:nvPr/>
        </p:nvSpPr>
        <p:spPr>
          <a:xfrm>
            <a:off x="1068122" y="4158566"/>
            <a:ext cx="10069830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主存将虚拟地址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发送给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查询存放在主存中的页表，获取页表项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2-3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将解析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获得物理地址（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），并将其发送给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将对应数据送回给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7A03D8-A7AD-45BE-9884-6466EA9FB9C9}"/>
              </a:ext>
            </a:extLst>
          </p:cNvPr>
          <p:cNvSpPr txBox="1"/>
          <p:nvPr/>
        </p:nvSpPr>
        <p:spPr>
          <a:xfrm>
            <a:off x="7635834" y="1285088"/>
            <a:ext cx="3934318" cy="1884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 (Virtual Address)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：虚拟地址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 (Physical Address)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：物理地址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(Page Table Entry)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：页表项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(PTE Address)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：页表项地址</a:t>
            </a:r>
          </a:p>
        </p:txBody>
      </p:sp>
    </p:spTree>
    <p:extLst>
      <p:ext uri="{BB962C8B-B14F-4D97-AF65-F5344CB8AC3E}">
        <p14:creationId xmlns:p14="http://schemas.microsoft.com/office/powerpoint/2010/main" val="32234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996144" cy="830999"/>
            <a:chOff x="908363" y="278221"/>
            <a:chExt cx="3996144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9961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Translation——Page Fault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59059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地址翻译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页故障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1" name="Rectangle 43">
            <a:extLst>
              <a:ext uri="{FF2B5EF4-FFF2-40B4-BE49-F238E27FC236}">
                <a16:creationId xmlns:a16="http://schemas.microsoft.com/office/drawing/2014/main" id="{2A7C8B8D-9E10-4B3D-8317-8BD687E9E88B}"/>
              </a:ext>
            </a:extLst>
          </p:cNvPr>
          <p:cNvSpPr/>
          <p:nvPr/>
        </p:nvSpPr>
        <p:spPr bwMode="auto">
          <a:xfrm>
            <a:off x="1905000" y="2080566"/>
            <a:ext cx="3749615" cy="167744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DC325FBA-1C67-4267-BC72-C2B60F84D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001" y="2317425"/>
            <a:ext cx="1066800" cy="1237384"/>
          </a:xfrm>
          <a:prstGeom prst="rect">
            <a:avLst/>
          </a:prstGeom>
          <a:solidFill>
            <a:srgbClr val="D5F1CF"/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MMU</a:t>
            </a: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63419285-BA9A-4787-AF91-84CE010F0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214" y="2032400"/>
            <a:ext cx="914400" cy="1925967"/>
          </a:xfrm>
          <a:prstGeom prst="rect">
            <a:avLst/>
          </a:prstGeom>
          <a:noFill/>
          <a:ln w="1908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600" dirty="0">
                <a:latin typeface="Calibri" pitchFamily="34" charset="0"/>
              </a:rPr>
              <a:t>Cache/</a:t>
            </a:r>
          </a:p>
          <a:p>
            <a:r>
              <a:rPr lang="en-US" sz="1600" dirty="0">
                <a:latin typeface="Calibri" pitchFamily="34" charset="0"/>
              </a:rPr>
              <a:t>Memory</a:t>
            </a: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8B4CA116-C0F1-40BB-AEB9-C7D72913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601" y="2669904"/>
            <a:ext cx="1066800" cy="533400"/>
          </a:xfrm>
          <a:prstGeom prst="rect">
            <a:avLst/>
          </a:prstGeom>
          <a:solidFill>
            <a:srgbClr val="F1C7C7"/>
          </a:solidFill>
          <a:ln w="126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CPU</a:t>
            </a:r>
          </a:p>
        </p:txBody>
      </p:sp>
      <p:cxnSp>
        <p:nvCxnSpPr>
          <p:cNvPr id="35" name="Straight Arrow Connector 37">
            <a:extLst>
              <a:ext uri="{FF2B5EF4-FFF2-40B4-BE49-F238E27FC236}">
                <a16:creationId xmlns:a16="http://schemas.microsoft.com/office/drawing/2014/main" id="{12FD328D-CDC5-47BF-89D6-9F1849238FE7}"/>
              </a:ext>
            </a:extLst>
          </p:cNvPr>
          <p:cNvCxnSpPr>
            <a:stCxn id="34" idx="3"/>
          </p:cNvCxnSpPr>
          <p:nvPr/>
        </p:nvCxnSpPr>
        <p:spPr bwMode="auto">
          <a:xfrm flipV="1">
            <a:off x="3112402" y="2932036"/>
            <a:ext cx="1370013" cy="456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 Box 9">
            <a:extLst>
              <a:ext uri="{FF2B5EF4-FFF2-40B4-BE49-F238E27FC236}">
                <a16:creationId xmlns:a16="http://schemas.microsoft.com/office/drawing/2014/main" id="{E5C2788F-ECE4-46CD-A5A4-C5D998E5E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602" y="2673415"/>
            <a:ext cx="387007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latin typeface="Calibri" pitchFamily="34" charset="0"/>
              </a:rPr>
              <a:t>VA</a:t>
            </a: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A81F9332-F3D7-4F4A-A22E-09B216373C49}"/>
              </a:ext>
            </a:extLst>
          </p:cNvPr>
          <p:cNvSpPr txBox="1"/>
          <p:nvPr/>
        </p:nvSpPr>
        <p:spPr>
          <a:xfrm>
            <a:off x="1910166" y="208481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CPU Chip</a:t>
            </a:r>
          </a:p>
        </p:txBody>
      </p:sp>
      <p:sp>
        <p:nvSpPr>
          <p:cNvPr id="38" name="Text Box 9">
            <a:extLst>
              <a:ext uri="{FF2B5EF4-FFF2-40B4-BE49-F238E27FC236}">
                <a16:creationId xmlns:a16="http://schemas.microsoft.com/office/drawing/2014/main" id="{7A563C49-5FC8-4D18-AC07-431F1030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403" y="2237910"/>
            <a:ext cx="560579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latin typeface="Calibri" pitchFamily="34" charset="0"/>
              </a:rPr>
              <a:t>PTEA</a:t>
            </a:r>
          </a:p>
        </p:txBody>
      </p:sp>
      <p:cxnSp>
        <p:nvCxnSpPr>
          <p:cNvPr id="39" name="Straight Arrow Connector 45">
            <a:extLst>
              <a:ext uri="{FF2B5EF4-FFF2-40B4-BE49-F238E27FC236}">
                <a16:creationId xmlns:a16="http://schemas.microsoft.com/office/drawing/2014/main" id="{3A477476-B522-446A-86B7-2FA5A15F1ECD}"/>
              </a:ext>
            </a:extLst>
          </p:cNvPr>
          <p:cNvCxnSpPr/>
          <p:nvPr/>
        </p:nvCxnSpPr>
        <p:spPr bwMode="auto">
          <a:xfrm flipV="1">
            <a:off x="5550802" y="2490769"/>
            <a:ext cx="1522413" cy="137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 Box 9">
            <a:extLst>
              <a:ext uri="{FF2B5EF4-FFF2-40B4-BE49-F238E27FC236}">
                <a16:creationId xmlns:a16="http://schemas.microsoft.com/office/drawing/2014/main" id="{7EE62B5D-C08B-4D2D-A0D3-D38894E1E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815" y="2679038"/>
            <a:ext cx="453755" cy="30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latin typeface="Calibri" pitchFamily="34" charset="0"/>
              </a:rPr>
              <a:t>PTE</a:t>
            </a:r>
          </a:p>
        </p:txBody>
      </p:sp>
      <p:cxnSp>
        <p:nvCxnSpPr>
          <p:cNvPr id="42" name="Straight Arrow Connector 47">
            <a:extLst>
              <a:ext uri="{FF2B5EF4-FFF2-40B4-BE49-F238E27FC236}">
                <a16:creationId xmlns:a16="http://schemas.microsoft.com/office/drawing/2014/main" id="{BC043598-634A-45F2-A48B-C1C73D057F40}"/>
              </a:ext>
            </a:extLst>
          </p:cNvPr>
          <p:cNvCxnSpPr/>
          <p:nvPr/>
        </p:nvCxnSpPr>
        <p:spPr bwMode="auto">
          <a:xfrm flipH="1" flipV="1">
            <a:off x="5550802" y="2947969"/>
            <a:ext cx="1522413" cy="137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Oval 4">
            <a:extLst>
              <a:ext uri="{FF2B5EF4-FFF2-40B4-BE49-F238E27FC236}">
                <a16:creationId xmlns:a16="http://schemas.microsoft.com/office/drawing/2014/main" id="{1B6D7301-1C17-4F2C-9C7D-7DF866837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787" y="2438072"/>
            <a:ext cx="274637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4" name="Oval 18">
            <a:extLst>
              <a:ext uri="{FF2B5EF4-FFF2-40B4-BE49-F238E27FC236}">
                <a16:creationId xmlns:a16="http://schemas.microsoft.com/office/drawing/2014/main" id="{E4CBA102-4AE4-4659-A95C-080DF3E4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372" y="1990394"/>
            <a:ext cx="274638" cy="2746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5" name="Oval 19">
            <a:extLst>
              <a:ext uri="{FF2B5EF4-FFF2-40B4-BE49-F238E27FC236}">
                <a16:creationId xmlns:a16="http://schemas.microsoft.com/office/drawing/2014/main" id="{9E2021AD-DE36-4F45-84B1-CDA94F61A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372" y="2997930"/>
            <a:ext cx="274638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>
                <a:solidFill>
                  <a:schemeClr val="bg1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A54EF7F5-D701-40C3-9DDE-A3E7ECA1F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199" y="2036433"/>
            <a:ext cx="914400" cy="1925967"/>
          </a:xfrm>
          <a:prstGeom prst="rect">
            <a:avLst/>
          </a:prstGeom>
          <a:noFill/>
          <a:ln w="1908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Disk</a:t>
            </a:r>
          </a:p>
        </p:txBody>
      </p:sp>
      <p:sp>
        <p:nvSpPr>
          <p:cNvPr id="47" name="Down Arrow 33">
            <a:extLst>
              <a:ext uri="{FF2B5EF4-FFF2-40B4-BE49-F238E27FC236}">
                <a16:creationId xmlns:a16="http://schemas.microsoft.com/office/drawing/2014/main" id="{E80089A3-E740-4364-897D-0D2B7583F230}"/>
              </a:ext>
            </a:extLst>
          </p:cNvPr>
          <p:cNvSpPr/>
          <p:nvPr/>
        </p:nvSpPr>
        <p:spPr bwMode="auto">
          <a:xfrm>
            <a:off x="8381999" y="1596166"/>
            <a:ext cx="457200" cy="628516"/>
          </a:xfrm>
          <a:prstGeom prst="down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6B03971-80C6-4327-A17A-45B110CF3EE7}"/>
              </a:ext>
            </a:extLst>
          </p:cNvPr>
          <p:cNvGrpSpPr/>
          <p:nvPr/>
        </p:nvGrpSpPr>
        <p:grpSpPr>
          <a:xfrm>
            <a:off x="8002587" y="2197299"/>
            <a:ext cx="1217613" cy="621772"/>
            <a:chOff x="6740257" y="2408648"/>
            <a:chExt cx="1217613" cy="621772"/>
          </a:xfrm>
        </p:grpSpPr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6D31069F-D253-4C18-856D-69B43BCA7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032" y="2755783"/>
              <a:ext cx="274638" cy="2746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solidFill>
                    <a:schemeClr val="bg1"/>
                  </a:solidFill>
                  <a:latin typeface="Calibri" pitchFamily="34" charset="0"/>
                </a:rPr>
                <a:t>5</a:t>
              </a:r>
            </a:p>
          </p:txBody>
        </p:sp>
        <p:cxnSp>
          <p:nvCxnSpPr>
            <p:cNvPr id="74" name="Straight Arrow Connector 27">
              <a:extLst>
                <a:ext uri="{FF2B5EF4-FFF2-40B4-BE49-F238E27FC236}">
                  <a16:creationId xmlns:a16="http://schemas.microsoft.com/office/drawing/2014/main" id="{CB8236A1-145F-44B5-B314-7B4C7EA61BA7}"/>
                </a:ext>
              </a:extLst>
            </p:cNvPr>
            <p:cNvCxnSpPr/>
            <p:nvPr/>
          </p:nvCxnSpPr>
          <p:spPr bwMode="auto">
            <a:xfrm>
              <a:off x="6740257" y="2688047"/>
              <a:ext cx="1217613" cy="221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Text Box 9">
              <a:extLst>
                <a:ext uri="{FF2B5EF4-FFF2-40B4-BE49-F238E27FC236}">
                  <a16:creationId xmlns:a16="http://schemas.microsoft.com/office/drawing/2014/main" id="{B4D1B8DD-ACFD-4725-A671-1FCC0E8A5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5359" y="2408648"/>
              <a:ext cx="720367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替换页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6AA96AD-BDF8-4193-BD17-AA658195473E}"/>
              </a:ext>
            </a:extLst>
          </p:cNvPr>
          <p:cNvGrpSpPr/>
          <p:nvPr/>
        </p:nvGrpSpPr>
        <p:grpSpPr>
          <a:xfrm>
            <a:off x="5017402" y="1023805"/>
            <a:ext cx="4566862" cy="1293621"/>
            <a:chOff x="3755073" y="1235153"/>
            <a:chExt cx="4566862" cy="1293621"/>
          </a:xfrm>
        </p:grpSpPr>
        <p:sp>
          <p:nvSpPr>
            <p:cNvPr id="77" name="Oval 20">
              <a:extLst>
                <a:ext uri="{FF2B5EF4-FFF2-40B4-BE49-F238E27FC236}">
                  <a16:creationId xmlns:a16="http://schemas.microsoft.com/office/drawing/2014/main" id="{6F06CE81-CEBE-4D8B-835E-CE2B6F6CA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603" y="1609077"/>
              <a:ext cx="274638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</a:p>
          </p:txBody>
        </p:sp>
        <p:sp>
          <p:nvSpPr>
            <p:cNvPr id="78" name="Rectangle 10">
              <a:extLst>
                <a:ext uri="{FF2B5EF4-FFF2-40B4-BE49-F238E27FC236}">
                  <a16:creationId xmlns:a16="http://schemas.microsoft.com/office/drawing/2014/main" id="{45E2A660-702D-494A-8EA2-FA6C78764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950" y="1274115"/>
              <a:ext cx="2527985" cy="533400"/>
            </a:xfrm>
            <a:prstGeom prst="rect">
              <a:avLst/>
            </a:prstGeom>
            <a:solidFill>
              <a:srgbClr val="F6F5BD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缺页异常处理程序（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GB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Shape 26">
              <a:extLst>
                <a:ext uri="{FF2B5EF4-FFF2-40B4-BE49-F238E27FC236}">
                  <a16:creationId xmlns:a16="http://schemas.microsoft.com/office/drawing/2014/main" id="{8D2D9A8E-1D7C-4B69-80D3-BA1CBE3AB46C}"/>
                </a:ext>
              </a:extLst>
            </p:cNvPr>
            <p:cNvCxnSpPr>
              <a:stCxn id="32" idx="0"/>
              <a:endCxn id="78" idx="1"/>
            </p:cNvCxnSpPr>
            <p:nvPr/>
          </p:nvCxnSpPr>
          <p:spPr bwMode="auto">
            <a:xfrm rot="5400000" flipH="1" flipV="1">
              <a:off x="4280532" y="1015356"/>
              <a:ext cx="987959" cy="2038878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80" name="Text Box 9">
              <a:extLst>
                <a:ext uri="{FF2B5EF4-FFF2-40B4-BE49-F238E27FC236}">
                  <a16:creationId xmlns:a16="http://schemas.microsoft.com/office/drawing/2014/main" id="{589A45E7-698E-400E-A6C5-352C3DA229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278" y="1235153"/>
              <a:ext cx="899903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400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缺页异常</a:t>
              </a:r>
              <a:endParaRPr lang="en-GB" sz="1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8EA879B-9349-4EEC-A40C-5C3094C4E1AD}"/>
              </a:ext>
            </a:extLst>
          </p:cNvPr>
          <p:cNvGrpSpPr/>
          <p:nvPr/>
        </p:nvGrpSpPr>
        <p:grpSpPr>
          <a:xfrm>
            <a:off x="8002588" y="3145567"/>
            <a:ext cx="1217613" cy="634998"/>
            <a:chOff x="6740258" y="3356916"/>
            <a:chExt cx="1217613" cy="634998"/>
          </a:xfrm>
        </p:grpSpPr>
        <p:cxnSp>
          <p:nvCxnSpPr>
            <p:cNvPr id="82" name="Straight Arrow Connector 28">
              <a:extLst>
                <a:ext uri="{FF2B5EF4-FFF2-40B4-BE49-F238E27FC236}">
                  <a16:creationId xmlns:a16="http://schemas.microsoft.com/office/drawing/2014/main" id="{69CE2C46-8E05-4629-9103-5FB552810538}"/>
                </a:ext>
              </a:extLst>
            </p:cNvPr>
            <p:cNvCxnSpPr/>
            <p:nvPr/>
          </p:nvCxnSpPr>
          <p:spPr bwMode="auto">
            <a:xfrm rot="10800000">
              <a:off x="6740258" y="3634939"/>
              <a:ext cx="1217613" cy="1376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3" name="Text Box 9">
              <a:extLst>
                <a:ext uri="{FF2B5EF4-FFF2-40B4-BE49-F238E27FC236}">
                  <a16:creationId xmlns:a16="http://schemas.microsoft.com/office/drawing/2014/main" id="{EAC1799A-8534-464C-A917-19AD4446E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0417" y="3356916"/>
              <a:ext cx="540831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新页</a:t>
              </a:r>
              <a:endParaRPr lang="en-GB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1">
              <a:extLst>
                <a:ext uri="{FF2B5EF4-FFF2-40B4-BE49-F238E27FC236}">
                  <a16:creationId xmlns:a16="http://schemas.microsoft.com/office/drawing/2014/main" id="{59803603-851F-46E8-9EED-AD6FD4400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202" y="3717277"/>
              <a:ext cx="274638" cy="2746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solidFill>
                    <a:schemeClr val="bg1"/>
                  </a:solidFill>
                  <a:latin typeface="Calibri" pitchFamily="34" charset="0"/>
                </a:rPr>
                <a:t>6</a:t>
              </a:r>
            </a:p>
          </p:txBody>
        </p:sp>
      </p:grpSp>
      <p:sp>
        <p:nvSpPr>
          <p:cNvPr id="85" name="Oval 21">
            <a:extLst>
              <a:ext uri="{FF2B5EF4-FFF2-40B4-BE49-F238E27FC236}">
                <a16:creationId xmlns:a16="http://schemas.microsoft.com/office/drawing/2014/main" id="{A03D83C8-819D-4A85-9B1B-3DE22575D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785" y="3016716"/>
            <a:ext cx="274638" cy="274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44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Calibri" pitchFamily="34" charset="0"/>
              </a:rPr>
              <a:t>7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0AAF761-C044-42BB-BDCF-E60123812A01}"/>
              </a:ext>
            </a:extLst>
          </p:cNvPr>
          <p:cNvSpPr txBox="1"/>
          <p:nvPr/>
        </p:nvSpPr>
        <p:spPr>
          <a:xfrm>
            <a:off x="1068122" y="4158566"/>
            <a:ext cx="1006983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主存将虚拟地址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发送给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查询存放在主存中的页表，获取页表项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2-3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Valid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触发缺页异常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缺页异常处理程序找到替换页，如果为“脏”，则写回硬盘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缺页异常处理程序取新页到主存，并更新页表中的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从异常处理程序返回原进程，重新执行触发异常的指令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213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4575936" cy="838056"/>
            <a:chOff x="908363" y="278221"/>
            <a:chExt cx="4575936" cy="83805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283625" cy="314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Integrating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VM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and 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28681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集成虚拟存储器和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97520A2-9719-4385-86A3-93BB3FB8A779}"/>
              </a:ext>
            </a:extLst>
          </p:cNvPr>
          <p:cNvGrpSpPr/>
          <p:nvPr/>
        </p:nvGrpSpPr>
        <p:grpSpPr>
          <a:xfrm>
            <a:off x="2279838" y="1381499"/>
            <a:ext cx="7631112" cy="3417591"/>
            <a:chOff x="827088" y="1764009"/>
            <a:chExt cx="7631112" cy="3417591"/>
          </a:xfrm>
        </p:grpSpPr>
        <p:sp>
          <p:nvSpPr>
            <p:cNvPr id="51" name="Rectangle 79">
              <a:extLst>
                <a:ext uri="{FF2B5EF4-FFF2-40B4-BE49-F238E27FC236}">
                  <a16:creationId xmlns:a16="http://schemas.microsoft.com/office/drawing/2014/main" id="{EE19F5B0-8087-47DB-BEAF-31C7C9434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88" y="2222211"/>
              <a:ext cx="3646487" cy="2438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F6D1B9E-0B55-43DF-97D2-CE35B3CCE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700" y="3411249"/>
              <a:ext cx="354264" cy="2605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600" dirty="0"/>
                <a:t>VA</a:t>
              </a:r>
            </a:p>
          </p:txBody>
        </p:sp>
        <p:sp>
          <p:nvSpPr>
            <p:cNvPr id="53" name="Rectangle 67">
              <a:extLst>
                <a:ext uri="{FF2B5EF4-FFF2-40B4-BE49-F238E27FC236}">
                  <a16:creationId xmlns:a16="http://schemas.microsoft.com/office/drawing/2014/main" id="{B50D1977-69EC-4095-ACAD-C9A664DE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3182649"/>
              <a:ext cx="1230313" cy="457200"/>
            </a:xfrm>
            <a:prstGeom prst="rect">
              <a:avLst/>
            </a:prstGeom>
            <a:solidFill>
              <a:srgbClr val="F6D2D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CPU</a:t>
              </a:r>
            </a:p>
          </p:txBody>
        </p:sp>
        <p:sp>
          <p:nvSpPr>
            <p:cNvPr id="54" name="Rectangle 68">
              <a:extLst>
                <a:ext uri="{FF2B5EF4-FFF2-40B4-BE49-F238E27FC236}">
                  <a16:creationId xmlns:a16="http://schemas.microsoft.com/office/drawing/2014/main" id="{446AD379-9021-4D79-87E6-1963C9314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075" y="2420649"/>
              <a:ext cx="1022350" cy="2119312"/>
            </a:xfrm>
            <a:prstGeom prst="rect">
              <a:avLst/>
            </a:prstGeom>
            <a:solidFill>
              <a:srgbClr val="DBF2D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MMU</a:t>
              </a:r>
            </a:p>
          </p:txBody>
        </p:sp>
        <p:sp>
          <p:nvSpPr>
            <p:cNvPr id="55" name="Rectangle 69">
              <a:extLst>
                <a:ext uri="{FF2B5EF4-FFF2-40B4-BE49-F238E27FC236}">
                  <a16:creationId xmlns:a16="http://schemas.microsoft.com/office/drawing/2014/main" id="{18ADD10C-5C0C-4251-8A35-57661EF54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420649"/>
              <a:ext cx="925513" cy="211931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1600"/>
            </a:p>
          </p:txBody>
        </p:sp>
        <p:sp>
          <p:nvSpPr>
            <p:cNvPr id="56" name="Line 70">
              <a:extLst>
                <a:ext uri="{FF2B5EF4-FFF2-40B4-BE49-F238E27FC236}">
                  <a16:creationId xmlns:a16="http://schemas.microsoft.com/office/drawing/2014/main" id="{006546E5-C812-47CE-8992-C49632181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9013" y="3411249"/>
              <a:ext cx="100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1">
              <a:extLst>
                <a:ext uri="{FF2B5EF4-FFF2-40B4-BE49-F238E27FC236}">
                  <a16:creationId xmlns:a16="http://schemas.microsoft.com/office/drawing/2014/main" id="{B80EECAD-6918-416D-8431-1E15A5877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300" y="3639849"/>
              <a:ext cx="0" cy="1249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72">
              <a:extLst>
                <a:ext uri="{FF2B5EF4-FFF2-40B4-BE49-F238E27FC236}">
                  <a16:creationId xmlns:a16="http://schemas.microsoft.com/office/drawing/2014/main" id="{1B72CF0D-A7A7-42E5-A5BD-F49ECADE1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922299"/>
              <a:ext cx="564257" cy="2667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600" dirty="0"/>
                <a:t>PTEA</a:t>
              </a:r>
            </a:p>
          </p:txBody>
        </p:sp>
        <p:sp>
          <p:nvSpPr>
            <p:cNvPr id="59" name="Text Box 73">
              <a:extLst>
                <a:ext uri="{FF2B5EF4-FFF2-40B4-BE49-F238E27FC236}">
                  <a16:creationId xmlns:a16="http://schemas.microsoft.com/office/drawing/2014/main" id="{EC40435B-06F8-45FB-BE0F-16298A271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250" y="1764009"/>
              <a:ext cx="494947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/>
                <a:t>PTE</a:t>
              </a:r>
            </a:p>
          </p:txBody>
        </p:sp>
        <p:sp>
          <p:nvSpPr>
            <p:cNvPr id="60" name="Line 74">
              <a:extLst>
                <a:ext uri="{FF2B5EF4-FFF2-40B4-BE49-F238E27FC236}">
                  <a16:creationId xmlns:a16="http://schemas.microsoft.com/office/drawing/2014/main" id="{FB5EAFF5-C013-45D9-BB63-752071207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0" y="3181061"/>
              <a:ext cx="116205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75">
              <a:extLst>
                <a:ext uri="{FF2B5EF4-FFF2-40B4-BE49-F238E27FC236}">
                  <a16:creationId xmlns:a16="http://schemas.microsoft.com/office/drawing/2014/main" id="{4E9D43E8-C9D6-473E-9D23-2EA4576A8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3563649"/>
              <a:ext cx="347852" cy="2667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600"/>
                <a:t>PA</a:t>
              </a:r>
            </a:p>
          </p:txBody>
        </p:sp>
        <p:sp>
          <p:nvSpPr>
            <p:cNvPr id="62" name="Line 76">
              <a:extLst>
                <a:ext uri="{FF2B5EF4-FFF2-40B4-BE49-F238E27FC236}">
                  <a16:creationId xmlns:a16="http://schemas.microsoft.com/office/drawing/2014/main" id="{EC4635BD-68DE-4D93-A90B-86CAB3B830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8300" y="4889211"/>
              <a:ext cx="3568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Text Box 77">
              <a:extLst>
                <a:ext uri="{FF2B5EF4-FFF2-40B4-BE49-F238E27FC236}">
                  <a16:creationId xmlns:a16="http://schemas.microsoft.com/office/drawing/2014/main" id="{DD73D876-A80E-4664-80AD-C395CBCF6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4813011"/>
              <a:ext cx="58381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/>
                <a:t>Data</a:t>
              </a:r>
            </a:p>
          </p:txBody>
        </p:sp>
        <p:sp>
          <p:nvSpPr>
            <p:cNvPr id="64" name="Line 78">
              <a:extLst>
                <a:ext uri="{FF2B5EF4-FFF2-40B4-BE49-F238E27FC236}">
                  <a16:creationId xmlns:a16="http://schemas.microsoft.com/office/drawing/2014/main" id="{86F79DFD-6681-4272-81FD-DC42AFF24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5300" y="3822411"/>
              <a:ext cx="1162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81">
              <a:extLst>
                <a:ext uri="{FF2B5EF4-FFF2-40B4-BE49-F238E27FC236}">
                  <a16:creationId xmlns:a16="http://schemas.microsoft.com/office/drawing/2014/main" id="{88F42093-C51B-42EF-98EA-4614BA634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688" y="2420649"/>
              <a:ext cx="925512" cy="211931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1600"/>
                <a:t>Memory</a:t>
              </a:r>
            </a:p>
          </p:txBody>
        </p:sp>
        <p:sp>
          <p:nvSpPr>
            <p:cNvPr id="66" name="Line 82">
              <a:extLst>
                <a:ext uri="{FF2B5EF4-FFF2-40B4-BE49-F238E27FC236}">
                  <a16:creationId xmlns:a16="http://schemas.microsoft.com/office/drawing/2014/main" id="{FEA767D8-A776-4376-A9E4-0A72EC360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73813" y="3822411"/>
              <a:ext cx="11779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Text Box 83">
              <a:extLst>
                <a:ext uri="{FF2B5EF4-FFF2-40B4-BE49-F238E27FC236}">
                  <a16:creationId xmlns:a16="http://schemas.microsoft.com/office/drawing/2014/main" id="{7E53298A-A8A9-44E2-8E36-0F8D9C3FB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0050" y="3516609"/>
              <a:ext cx="404277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/>
                <a:t>PA</a:t>
              </a:r>
            </a:p>
          </p:txBody>
        </p:sp>
        <p:sp>
          <p:nvSpPr>
            <p:cNvPr id="68" name="Text Box 84">
              <a:extLst>
                <a:ext uri="{FF2B5EF4-FFF2-40B4-BE49-F238E27FC236}">
                  <a16:creationId xmlns:a16="http://schemas.microsoft.com/office/drawing/2014/main" id="{619BB10E-98AF-4326-93E6-6E697D829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507" y="3575704"/>
              <a:ext cx="479618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/>
                <a:t>PA</a:t>
              </a:r>
            </a:p>
            <a:p>
              <a:pPr algn="r">
                <a:lnSpc>
                  <a:spcPct val="100000"/>
                </a:lnSpc>
              </a:pPr>
              <a:r>
                <a:rPr lang="en-US" sz="1200"/>
                <a:t>miss</a:t>
              </a:r>
            </a:p>
          </p:txBody>
        </p:sp>
        <p:sp>
          <p:nvSpPr>
            <p:cNvPr id="69" name="Rectangle 85">
              <a:extLst>
                <a:ext uri="{FF2B5EF4-FFF2-40B4-BE49-F238E27FC236}">
                  <a16:creationId xmlns:a16="http://schemas.microsoft.com/office/drawing/2014/main" id="{83B3502C-D020-4582-86BF-F478AF2A2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8450" y="2861974"/>
              <a:ext cx="564257" cy="2667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600"/>
                <a:t>PTEA</a:t>
              </a:r>
            </a:p>
          </p:txBody>
        </p:sp>
        <p:sp>
          <p:nvSpPr>
            <p:cNvPr id="70" name="Text Box 86">
              <a:extLst>
                <a:ext uri="{FF2B5EF4-FFF2-40B4-BE49-F238E27FC236}">
                  <a16:creationId xmlns:a16="http://schemas.microsoft.com/office/drawing/2014/main" id="{DC20D0B2-8AAC-4587-97F7-F5312B5CF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633" y="2905779"/>
              <a:ext cx="505267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/>
                <a:t>PTEA</a:t>
              </a:r>
            </a:p>
            <a:p>
              <a:pPr algn="r">
                <a:lnSpc>
                  <a:spcPct val="100000"/>
                </a:lnSpc>
              </a:pPr>
              <a:r>
                <a:rPr lang="en-US" sz="1200"/>
                <a:t>miss</a:t>
              </a:r>
            </a:p>
          </p:txBody>
        </p:sp>
        <p:sp>
          <p:nvSpPr>
            <p:cNvPr id="71" name="Line 87">
              <a:extLst>
                <a:ext uri="{FF2B5EF4-FFF2-40B4-BE49-F238E27FC236}">
                  <a16:creationId xmlns:a16="http://schemas.microsoft.com/office/drawing/2014/main" id="{57D7F4BD-F21A-4B20-AE59-4470162E27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63963" y="2071399"/>
              <a:ext cx="14430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88">
              <a:extLst>
                <a:ext uri="{FF2B5EF4-FFF2-40B4-BE49-F238E27FC236}">
                  <a16:creationId xmlns:a16="http://schemas.microsoft.com/office/drawing/2014/main" id="{C41B62E7-FD26-4ACB-8E04-B924810AB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63963" y="2071399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89">
              <a:extLst>
                <a:ext uri="{FF2B5EF4-FFF2-40B4-BE49-F238E27FC236}">
                  <a16:creationId xmlns:a16="http://schemas.microsoft.com/office/drawing/2014/main" id="{D1CE42D0-1484-4D49-8FB9-8C8DFC57E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7000" y="2603211"/>
              <a:ext cx="241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90">
              <a:extLst>
                <a:ext uri="{FF2B5EF4-FFF2-40B4-BE49-F238E27FC236}">
                  <a16:creationId xmlns:a16="http://schemas.microsoft.com/office/drawing/2014/main" id="{FEC45575-B8E2-48BE-95BC-5232BB94D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7000" y="2071399"/>
              <a:ext cx="0" cy="531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Text Box 91">
              <a:extLst>
                <a:ext uri="{FF2B5EF4-FFF2-40B4-BE49-F238E27FC236}">
                  <a16:creationId xmlns:a16="http://schemas.microsoft.com/office/drawing/2014/main" id="{C9083506-B3D0-444D-ABFC-A81D708D4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088" y="2402542"/>
              <a:ext cx="538161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200"/>
                <a:t>PTEA 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/>
                <a:t>hit</a:t>
              </a:r>
            </a:p>
          </p:txBody>
        </p:sp>
        <p:sp>
          <p:nvSpPr>
            <p:cNvPr id="89" name="Line 92">
              <a:extLst>
                <a:ext uri="{FF2B5EF4-FFF2-40B4-BE49-F238E27FC236}">
                  <a16:creationId xmlns:a16="http://schemas.microsoft.com/office/drawing/2014/main" id="{96CCE64D-ED5A-4BBA-8BBE-1D89408EF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07000" y="4355811"/>
              <a:ext cx="241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93">
              <a:extLst>
                <a:ext uri="{FF2B5EF4-FFF2-40B4-BE49-F238E27FC236}">
                  <a16:creationId xmlns:a16="http://schemas.microsoft.com/office/drawing/2014/main" id="{FFF2B98D-92E9-412D-A1CE-C303A1D4D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07000" y="4355811"/>
              <a:ext cx="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Text Box 94">
              <a:extLst>
                <a:ext uri="{FF2B5EF4-FFF2-40B4-BE49-F238E27FC236}">
                  <a16:creationId xmlns:a16="http://schemas.microsoft.com/office/drawing/2014/main" id="{94EE3751-254E-480F-9247-DAEFCEEA8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088" y="4155142"/>
              <a:ext cx="378502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200"/>
                <a:t>PA </a:t>
              </a:r>
            </a:p>
            <a:p>
              <a:pPr algn="l">
                <a:lnSpc>
                  <a:spcPct val="100000"/>
                </a:lnSpc>
              </a:pPr>
              <a:r>
                <a:rPr lang="en-US" sz="1200"/>
                <a:t>hit</a:t>
              </a:r>
            </a:p>
          </p:txBody>
        </p:sp>
        <p:sp>
          <p:nvSpPr>
            <p:cNvPr id="92" name="Line 95">
              <a:extLst>
                <a:ext uri="{FF2B5EF4-FFF2-40B4-BE49-F238E27FC236}">
                  <a16:creationId xmlns:a16="http://schemas.microsoft.com/office/drawing/2014/main" id="{AE5E20E0-D608-4E88-AB93-8E31BD3C0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9688" y="3182649"/>
              <a:ext cx="1162050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96">
              <a:extLst>
                <a:ext uri="{FF2B5EF4-FFF2-40B4-BE49-F238E27FC236}">
                  <a16:creationId xmlns:a16="http://schemas.microsoft.com/office/drawing/2014/main" id="{570E52E9-6B8D-498E-ADF3-DDB3C6CDE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73813" y="4355811"/>
              <a:ext cx="11715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 Box 97">
              <a:extLst>
                <a:ext uri="{FF2B5EF4-FFF2-40B4-BE49-F238E27FC236}">
                  <a16:creationId xmlns:a16="http://schemas.microsoft.com/office/drawing/2014/main" id="{0B007D90-9714-41A3-802D-213555B15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2263" y="4050009"/>
              <a:ext cx="58381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/>
                <a:t>Data</a:t>
              </a:r>
            </a:p>
          </p:txBody>
        </p:sp>
        <p:sp>
          <p:nvSpPr>
            <p:cNvPr id="95" name="Line 98">
              <a:extLst>
                <a:ext uri="{FF2B5EF4-FFF2-40B4-BE49-F238E27FC236}">
                  <a16:creationId xmlns:a16="http://schemas.microsoft.com/office/drawing/2014/main" id="{B2C949C4-9D36-4534-AA2A-E5D933DB24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61113" y="2603211"/>
              <a:ext cx="11715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Text Box 99">
              <a:extLst>
                <a:ext uri="{FF2B5EF4-FFF2-40B4-BE49-F238E27FC236}">
                  <a16:creationId xmlns:a16="http://schemas.microsoft.com/office/drawing/2014/main" id="{09C3AD53-38FE-450C-AC26-51354910E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9725" y="2265659"/>
              <a:ext cx="494947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/>
                <a:t>PTE</a:t>
              </a:r>
            </a:p>
          </p:txBody>
        </p:sp>
        <p:sp>
          <p:nvSpPr>
            <p:cNvPr id="97" name="Text Box 100">
              <a:extLst>
                <a:ext uri="{FF2B5EF4-FFF2-40B4-BE49-F238E27FC236}">
                  <a16:creationId xmlns:a16="http://schemas.microsoft.com/office/drawing/2014/main" id="{B3983172-050F-47D3-9766-D13F3B6FD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3713" y="4596824"/>
              <a:ext cx="671979" cy="5847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dirty="0"/>
                <a:t>L1</a:t>
              </a:r>
            </a:p>
            <a:p>
              <a:pPr algn="ctr">
                <a:lnSpc>
                  <a:spcPct val="100000"/>
                </a:lnSpc>
              </a:pPr>
              <a:r>
                <a:rPr lang="en-US" sz="1600" dirty="0"/>
                <a:t>cache</a:t>
              </a:r>
            </a:p>
          </p:txBody>
        </p:sp>
        <p:sp>
          <p:nvSpPr>
            <p:cNvPr id="98" name="TextBox 42">
              <a:extLst>
                <a:ext uri="{FF2B5EF4-FFF2-40B4-BE49-F238E27FC236}">
                  <a16:creationId xmlns:a16="http://schemas.microsoft.com/office/drawing/2014/main" id="{35113035-D655-4956-B5DA-9A6F4D0359AB}"/>
                </a:ext>
              </a:extLst>
            </p:cNvPr>
            <p:cNvSpPr txBox="1"/>
            <p:nvPr/>
          </p:nvSpPr>
          <p:spPr>
            <a:xfrm>
              <a:off x="838200" y="2222211"/>
              <a:ext cx="103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CPU Chip</a:t>
              </a: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7546CC6F-8FB8-4DCF-8EFB-EF8B9E990871}"/>
              </a:ext>
            </a:extLst>
          </p:cNvPr>
          <p:cNvSpPr txBox="1"/>
          <p:nvPr/>
        </p:nvSpPr>
        <p:spPr>
          <a:xfrm>
            <a:off x="1068122" y="4882960"/>
            <a:ext cx="10069830" cy="165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和其它存储字一样缓存在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可能被其它数据访问替换掉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命中仍然需要花费一个时钟周期的延迟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6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中设置一个小而块的存储器缓存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PTEs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BDA93B-1018-455E-9E0C-769CB4A56735}"/>
              </a:ext>
            </a:extLst>
          </p:cNvPr>
          <p:cNvGrpSpPr/>
          <p:nvPr/>
        </p:nvGrpSpPr>
        <p:grpSpPr>
          <a:xfrm>
            <a:off x="3841868" y="2916916"/>
            <a:ext cx="5829142" cy="1320448"/>
            <a:chOff x="3841868" y="2916916"/>
            <a:chExt cx="5829142" cy="1320448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0AB666-D1AC-4BC1-8B0C-F3ED31C85A61}"/>
                </a:ext>
              </a:extLst>
            </p:cNvPr>
            <p:cNvSpPr/>
            <p:nvPr/>
          </p:nvSpPr>
          <p:spPr>
            <a:xfrm>
              <a:off x="7267813" y="2916916"/>
              <a:ext cx="465881" cy="257761"/>
            </a:xfrm>
            <a:prstGeom prst="rect">
              <a:avLst/>
            </a:prstGeom>
            <a:gradFill flip="none" rotWithShape="1">
              <a:gsLst>
                <a:gs pos="0">
                  <a:srgbClr val="FF65A3">
                    <a:tint val="66000"/>
                    <a:satMod val="160000"/>
                  </a:srgbClr>
                </a:gs>
                <a:gs pos="50000">
                  <a:srgbClr val="FF65A3">
                    <a:tint val="44500"/>
                    <a:satMod val="160000"/>
                  </a:srgbClr>
                </a:gs>
                <a:gs pos="100000">
                  <a:srgbClr val="FF65A3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F90EFFA-DFE3-4A74-9897-92F125E57AB5}"/>
                </a:ext>
              </a:extLst>
            </p:cNvPr>
            <p:cNvSpPr/>
            <p:nvPr/>
          </p:nvSpPr>
          <p:spPr>
            <a:xfrm>
              <a:off x="3841868" y="3655878"/>
              <a:ext cx="5829142" cy="581486"/>
            </a:xfrm>
            <a:prstGeom prst="rect">
              <a:avLst/>
            </a:prstGeom>
            <a:gradFill flip="none" rotWithShape="1">
              <a:gsLst>
                <a:gs pos="0">
                  <a:srgbClr val="FF65A3">
                    <a:tint val="66000"/>
                    <a:satMod val="160000"/>
                  </a:srgbClr>
                </a:gs>
                <a:gs pos="50000">
                  <a:srgbClr val="FF65A3">
                    <a:tint val="44500"/>
                    <a:satMod val="160000"/>
                  </a:srgbClr>
                </a:gs>
                <a:gs pos="100000">
                  <a:srgbClr val="FF65A3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EF20F5C-537F-46C8-9EE1-443E3ABC117D}"/>
                </a:ext>
              </a:extLst>
            </p:cNvPr>
            <p:cNvCxnSpPr/>
            <p:nvPr/>
          </p:nvCxnSpPr>
          <p:spPr>
            <a:xfrm flipH="1">
              <a:off x="3841868" y="3170712"/>
              <a:ext cx="3425831" cy="485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29F235C5-A1F3-482A-8A9E-BA73D6F25733}"/>
                </a:ext>
              </a:extLst>
            </p:cNvPr>
            <p:cNvCxnSpPr>
              <a:cxnSpLocks/>
            </p:cNvCxnSpPr>
            <p:nvPr/>
          </p:nvCxnSpPr>
          <p:spPr>
            <a:xfrm>
              <a:off x="7733694" y="3170712"/>
              <a:ext cx="1886540" cy="4731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5663028" cy="830999"/>
            <a:chOff x="908363" y="278221"/>
            <a:chExt cx="5663028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40792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Speeding up Translation with a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TLB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5373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加速地址翻译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快表（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TLB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5456833A-A295-4F76-B127-6AC1C5ECCA16}"/>
              </a:ext>
            </a:extLst>
          </p:cNvPr>
          <p:cNvSpPr txBox="1"/>
          <p:nvPr/>
        </p:nvSpPr>
        <p:spPr>
          <a:xfrm>
            <a:off x="1068122" y="1215914"/>
            <a:ext cx="10069830" cy="547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Translation Lookaside Buffer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内部的小容量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（本质是一个高速缓存）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缓存经常要查找的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，是页表中一部分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页表中已分配的缓存页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）的副本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的每一项包含了完整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，其构成为“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 + PTE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Clr>
                <a:srgbClr val="FF9900"/>
              </a:buClr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发出访存地址中的虚页号被分成“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 + 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可以采用全相联映射（没有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），也可以采用组相联映射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确实既可通过硬件处理，也可通过软件处理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4FBED2-F87E-4B8C-A17D-FBABF89AB057}"/>
              </a:ext>
            </a:extLst>
          </p:cNvPr>
          <p:cNvGrpSpPr/>
          <p:nvPr/>
        </p:nvGrpSpPr>
        <p:grpSpPr>
          <a:xfrm>
            <a:off x="1588681" y="3655877"/>
            <a:ext cx="8525119" cy="1145769"/>
            <a:chOff x="1588681" y="3655877"/>
            <a:chExt cx="8525119" cy="1145769"/>
          </a:xfrm>
        </p:grpSpPr>
        <p:grpSp>
          <p:nvGrpSpPr>
            <p:cNvPr id="44" name="Group 200">
              <a:extLst>
                <a:ext uri="{FF2B5EF4-FFF2-40B4-BE49-F238E27FC236}">
                  <a16:creationId xmlns:a16="http://schemas.microsoft.com/office/drawing/2014/main" id="{9D2DF543-3265-4CB1-AF52-7553D56C1F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8681" y="3655877"/>
              <a:ext cx="8525119" cy="1145769"/>
              <a:chOff x="714" y="1314"/>
              <a:chExt cx="4563" cy="666"/>
            </a:xfrm>
          </p:grpSpPr>
          <p:sp>
            <p:nvSpPr>
              <p:cNvPr id="45" name="Rectangle 4">
                <a:extLst>
                  <a:ext uri="{FF2B5EF4-FFF2-40B4-BE49-F238E27FC236}">
                    <a16:creationId xmlns:a16="http://schemas.microsoft.com/office/drawing/2014/main" id="{A6D9BBE1-D6BD-4922-9167-9EA90F1DE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316"/>
                <a:ext cx="4320" cy="65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kumimoji="1" lang="zh-CN" altLang="en-US" sz="1800" b="1" i="1">
                  <a:solidFill>
                    <a:srgbClr val="666699"/>
                  </a:solidFill>
                  <a:ea typeface="华文新魏" pitchFamily="2" charset="-122"/>
                </a:endParaRPr>
              </a:p>
            </p:txBody>
          </p:sp>
          <p:sp>
            <p:nvSpPr>
              <p:cNvPr id="46" name="Rectangle 5">
                <a:extLst>
                  <a:ext uri="{FF2B5EF4-FFF2-40B4-BE49-F238E27FC236}">
                    <a16:creationId xmlns:a16="http://schemas.microsoft.com/office/drawing/2014/main" id="{321946E7-857D-4675-9D8F-244744795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" y="1364"/>
                <a:ext cx="4563" cy="18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zh-CN" altLang="en-US" sz="2000" b="1" dirty="0">
                    <a:latin typeface="Centaur" pitchFamily="18" charset="0"/>
                  </a:rPr>
                  <a:t>   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Virtual Address    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Physical Address      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Dirty 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Ref    Valid  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微软雅黑" pitchFamily="34" charset="-122"/>
                    <a:cs typeface="Times New Roman" panose="02020603050405020304" pitchFamily="18" charset="0"/>
                  </a:rPr>
                  <a:t>Access</a:t>
                </a:r>
              </a:p>
            </p:txBody>
          </p:sp>
          <p:sp>
            <p:nvSpPr>
              <p:cNvPr id="47" name="Line 6">
                <a:extLst>
                  <a:ext uri="{FF2B5EF4-FFF2-40B4-BE49-F238E27FC236}">
                    <a16:creationId xmlns:a16="http://schemas.microsoft.com/office/drawing/2014/main" id="{7DE88789-87ED-4F47-8B73-DAD225A7E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1316"/>
                <a:ext cx="0" cy="6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Line 7">
                <a:extLst>
                  <a:ext uri="{FF2B5EF4-FFF2-40B4-BE49-F238E27FC236}">
                    <a16:creationId xmlns:a16="http://schemas.microsoft.com/office/drawing/2014/main" id="{71517175-A2E5-4688-B43B-27614EA65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1314"/>
                <a:ext cx="0" cy="6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Line 8">
                <a:extLst>
                  <a:ext uri="{FF2B5EF4-FFF2-40B4-BE49-F238E27FC236}">
                    <a16:creationId xmlns:a16="http://schemas.microsoft.com/office/drawing/2014/main" id="{8C621100-EFD7-40F4-9649-E4B12C9C4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316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896BCC79-6AB2-46EF-AE2B-117873426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4" y="1316"/>
                <a:ext cx="0" cy="6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Line 10">
                <a:extLst>
                  <a:ext uri="{FF2B5EF4-FFF2-40B4-BE49-F238E27FC236}">
                    <a16:creationId xmlns:a16="http://schemas.microsoft.com/office/drawing/2014/main" id="{4F9629D7-816B-47AD-98B3-A5E906BF1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316"/>
                <a:ext cx="0" cy="6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Line 11">
                <a:extLst>
                  <a:ext uri="{FF2B5EF4-FFF2-40B4-BE49-F238E27FC236}">
                    <a16:creationId xmlns:a16="http://schemas.microsoft.com/office/drawing/2014/main" id="{72E6F672-1564-4590-843C-26831B180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" y="1652"/>
                <a:ext cx="43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77" name="Text Box 15">
                <a:extLst>
                  <a:ext uri="{FF2B5EF4-FFF2-40B4-BE49-F238E27FC236}">
                    <a16:creationId xmlns:a16="http://schemas.microsoft.com/office/drawing/2014/main" id="{1A440E42-6907-439B-A805-701DF07A0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8" y="1442"/>
                <a:ext cx="56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b="1" dirty="0">
                    <a:ea typeface="黑体" pitchFamily="49" charset="-122"/>
                  </a:rPr>
                  <a:t>      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(tag)</a:t>
                </a:r>
              </a:p>
            </p:txBody>
          </p:sp>
        </p:grpSp>
        <p:sp>
          <p:nvSpPr>
            <p:cNvPr id="78" name="Text Box 211">
              <a:extLst>
                <a:ext uri="{FF2B5EF4-FFF2-40B4-BE49-F238E27FC236}">
                  <a16:creationId xmlns:a16="http://schemas.microsoft.com/office/drawing/2014/main" id="{52BB228F-3C3E-4ECF-AC6D-75EBE5F5D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4955" y="4326512"/>
              <a:ext cx="19351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物理页号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4149280" cy="830998"/>
            <a:chOff x="908363" y="278221"/>
            <a:chExt cx="414928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7467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Translation——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TLB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Hit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86015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地址翻译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TLB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命中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CA903D-B18B-4D58-A1A2-7618FB3E9B68}"/>
              </a:ext>
            </a:extLst>
          </p:cNvPr>
          <p:cNvGrpSpPr/>
          <p:nvPr/>
        </p:nvGrpSpPr>
        <p:grpSpPr>
          <a:xfrm>
            <a:off x="3054693" y="2078272"/>
            <a:ext cx="6082614" cy="3585107"/>
            <a:chOff x="2971801" y="2206094"/>
            <a:chExt cx="6082614" cy="3585107"/>
          </a:xfrm>
        </p:grpSpPr>
        <p:sp>
          <p:nvSpPr>
            <p:cNvPr id="31" name="Rectangle 43">
              <a:extLst>
                <a:ext uri="{FF2B5EF4-FFF2-40B4-BE49-F238E27FC236}">
                  <a16:creationId xmlns:a16="http://schemas.microsoft.com/office/drawing/2014/main" id="{83FC1B05-F505-477D-B7F6-17B53A5059A7}"/>
                </a:ext>
              </a:extLst>
            </p:cNvPr>
            <p:cNvSpPr/>
            <p:nvPr/>
          </p:nvSpPr>
          <p:spPr bwMode="auto">
            <a:xfrm>
              <a:off x="2971801" y="2206094"/>
              <a:ext cx="3749615" cy="2695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FA5A8B9C-649C-4CB0-B4FB-C9EC9B950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0802" y="3460753"/>
              <a:ext cx="1066800" cy="1237384"/>
            </a:xfrm>
            <a:prstGeom prst="rect">
              <a:avLst/>
            </a:prstGeom>
            <a:solidFill>
              <a:srgbClr val="DBF2DA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MMU</a:t>
              </a:r>
            </a:p>
          </p:txBody>
        </p:sp>
        <p:sp>
          <p:nvSpPr>
            <p:cNvPr id="33" name="Rectangle 17">
              <a:extLst>
                <a:ext uri="{FF2B5EF4-FFF2-40B4-BE49-F238E27FC236}">
                  <a16:creationId xmlns:a16="http://schemas.microsoft.com/office/drawing/2014/main" id="{7889D0F3-B1B6-4184-881F-7B5EEEBCB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015" y="3175727"/>
              <a:ext cx="914400" cy="2284410"/>
            </a:xfrm>
            <a:prstGeom prst="rect">
              <a:avLst/>
            </a:prstGeom>
            <a:noFill/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600" dirty="0">
                  <a:latin typeface="Calibri" pitchFamily="34" charset="0"/>
                </a:rPr>
                <a:t>Cache/</a:t>
              </a:r>
            </a:p>
            <a:p>
              <a:r>
                <a:rPr lang="en-US" sz="1600" dirty="0">
                  <a:latin typeface="Calibri" pitchFamily="34" charset="0"/>
                </a:rPr>
                <a:t>Memory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2301E8E3-A747-48BA-9A7C-143DEA6F3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402" y="3813232"/>
              <a:ext cx="1066800" cy="533400"/>
            </a:xfrm>
            <a:prstGeom prst="rect">
              <a:avLst/>
            </a:prstGeom>
            <a:solidFill>
              <a:srgbClr val="F6D2D2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CPU</a:t>
              </a:r>
            </a:p>
          </p:txBody>
        </p:sp>
        <p:cxnSp>
          <p:nvCxnSpPr>
            <p:cNvPr id="35" name="Straight Arrow Connector 37">
              <a:extLst>
                <a:ext uri="{FF2B5EF4-FFF2-40B4-BE49-F238E27FC236}">
                  <a16:creationId xmlns:a16="http://schemas.microsoft.com/office/drawing/2014/main" id="{B49287E2-4FCE-4703-BEAE-214A1E615195}"/>
                </a:ext>
              </a:extLst>
            </p:cNvPr>
            <p:cNvCxnSpPr>
              <a:stCxn id="34" idx="3"/>
            </p:cNvCxnSpPr>
            <p:nvPr/>
          </p:nvCxnSpPr>
          <p:spPr bwMode="auto">
            <a:xfrm flipV="1">
              <a:off x="4179203" y="4075364"/>
              <a:ext cx="1370013" cy="456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6" name="Text Box 9">
              <a:extLst>
                <a:ext uri="{FF2B5EF4-FFF2-40B4-BE49-F238E27FC236}">
                  <a16:creationId xmlns:a16="http://schemas.microsoft.com/office/drawing/2014/main" id="{33DC4077-DF7B-4A6C-9C7A-8A38CC9D9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6403" y="3808276"/>
              <a:ext cx="387007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VA</a:t>
              </a:r>
            </a:p>
          </p:txBody>
        </p:sp>
        <p:sp>
          <p:nvSpPr>
            <p:cNvPr id="37" name="TextBox 44">
              <a:extLst>
                <a:ext uri="{FF2B5EF4-FFF2-40B4-BE49-F238E27FC236}">
                  <a16:creationId xmlns:a16="http://schemas.microsoft.com/office/drawing/2014/main" id="{BC8516E0-68F6-4C60-9B6D-E98A3528120E}"/>
                </a:ext>
              </a:extLst>
            </p:cNvPr>
            <p:cNvSpPr txBox="1"/>
            <p:nvPr/>
          </p:nvSpPr>
          <p:spPr>
            <a:xfrm>
              <a:off x="2976967" y="2206094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CPU Chip</a:t>
              </a:r>
            </a:p>
          </p:txBody>
        </p:sp>
        <p:sp>
          <p:nvSpPr>
            <p:cNvPr id="38" name="Oval 4">
              <a:extLst>
                <a:ext uri="{FF2B5EF4-FFF2-40B4-BE49-F238E27FC236}">
                  <a16:creationId xmlns:a16="http://schemas.microsoft.com/office/drawing/2014/main" id="{0359C98E-8A98-4124-AE36-74C04A7EB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082" y="3572933"/>
              <a:ext cx="274637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23DAD8C1-50EC-4791-98C3-966BC108E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415" y="2815694"/>
              <a:ext cx="274638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03D8CCC-F9F3-43F8-86C6-86505D692632}"/>
                </a:ext>
              </a:extLst>
            </p:cNvPr>
            <p:cNvGrpSpPr/>
            <p:nvPr/>
          </p:nvGrpSpPr>
          <p:grpSpPr>
            <a:xfrm>
              <a:off x="6617603" y="3806294"/>
              <a:ext cx="1522413" cy="594390"/>
              <a:chOff x="5093602" y="3806294"/>
              <a:chExt cx="1522413" cy="594390"/>
            </a:xfrm>
          </p:grpSpPr>
          <p:sp>
            <p:nvSpPr>
              <p:cNvPr id="42" name="Text Box 9">
                <a:extLst>
                  <a:ext uri="{FF2B5EF4-FFF2-40B4-BE49-F238E27FC236}">
                    <a16:creationId xmlns:a16="http://schemas.microsoft.com/office/drawing/2014/main" id="{8D21B0B2-78B5-4634-ACDB-B14B179477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69113" y="3806294"/>
                <a:ext cx="374759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PA</a:t>
                </a:r>
              </a:p>
            </p:txBody>
          </p:sp>
          <p:cxnSp>
            <p:nvCxnSpPr>
              <p:cNvPr id="43" name="Straight Arrow Connector 39">
                <a:extLst>
                  <a:ext uri="{FF2B5EF4-FFF2-40B4-BE49-F238E27FC236}">
                    <a16:creationId xmlns:a16="http://schemas.microsoft.com/office/drawing/2014/main" id="{61F5A501-9FBB-44A0-8962-9C401149313A}"/>
                  </a:ext>
                </a:extLst>
              </p:cNvPr>
              <p:cNvCxnSpPr/>
              <p:nvPr/>
            </p:nvCxnSpPr>
            <p:spPr bwMode="auto">
              <a:xfrm flipV="1">
                <a:off x="5093602" y="4059153"/>
                <a:ext cx="1522413" cy="1376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4" name="Oval 20">
                <a:extLst>
                  <a:ext uri="{FF2B5EF4-FFF2-40B4-BE49-F238E27FC236}">
                    <a16:creationId xmlns:a16="http://schemas.microsoft.com/office/drawing/2014/main" id="{33F9B80E-E398-4E9D-A252-4F3503C05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9173" y="4126046"/>
                <a:ext cx="274638" cy="27463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A4A81BE-6677-4C5B-96CD-2972AFCB7260}"/>
                </a:ext>
              </a:extLst>
            </p:cNvPr>
            <p:cNvGrpSpPr/>
            <p:nvPr/>
          </p:nvGrpSpPr>
          <p:grpSpPr>
            <a:xfrm>
              <a:off x="3645804" y="4346634"/>
              <a:ext cx="4494213" cy="1444567"/>
              <a:chOff x="2121803" y="4346633"/>
              <a:chExt cx="4494213" cy="1444567"/>
            </a:xfrm>
          </p:grpSpPr>
          <p:sp>
            <p:nvSpPr>
              <p:cNvPr id="46" name="Text Box 32">
                <a:extLst>
                  <a:ext uri="{FF2B5EF4-FFF2-40B4-BE49-F238E27FC236}">
                    <a16:creationId xmlns:a16="http://schemas.microsoft.com/office/drawing/2014/main" id="{EEC9C825-39E1-4D61-919F-5E0977059E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0602" y="5231537"/>
                <a:ext cx="531020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Data</a:t>
                </a:r>
              </a:p>
            </p:txBody>
          </p:sp>
          <p:cxnSp>
            <p:nvCxnSpPr>
              <p:cNvPr id="47" name="Shape 49">
                <a:extLst>
                  <a:ext uri="{FF2B5EF4-FFF2-40B4-BE49-F238E27FC236}">
                    <a16:creationId xmlns:a16="http://schemas.microsoft.com/office/drawing/2014/main" id="{EDA8FB05-4AF9-409B-83F6-DBE1E6CFAE5F}"/>
                  </a:ext>
                </a:extLst>
              </p:cNvPr>
              <p:cNvCxnSpPr>
                <a:endCxn id="34" idx="2"/>
              </p:cNvCxnSpPr>
              <p:nvPr/>
            </p:nvCxnSpPr>
            <p:spPr bwMode="auto">
              <a:xfrm rot="10800000">
                <a:off x="2121803" y="4346633"/>
                <a:ext cx="4494213" cy="884905"/>
              </a:xfrm>
              <a:prstGeom prst="bentConnector2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48" name="Oval 21">
                <a:extLst>
                  <a:ext uri="{FF2B5EF4-FFF2-40B4-BE49-F238E27FC236}">
                    <a16:creationId xmlns:a16="http://schemas.microsoft.com/office/drawing/2014/main" id="{BA8086DA-707D-4536-BFAC-1B4354743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4481" y="5516563"/>
                <a:ext cx="274638" cy="2746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5</a:t>
                </a:r>
              </a:p>
            </p:txBody>
          </p:sp>
        </p:grp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FAB9E077-6953-4AEE-B33B-9B49206E2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9215" y="2358494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TLB</a:t>
              </a:r>
            </a:p>
          </p:txBody>
        </p:sp>
        <p:cxnSp>
          <p:nvCxnSpPr>
            <p:cNvPr id="74" name="Straight Arrow Connector 27">
              <a:extLst>
                <a:ext uri="{FF2B5EF4-FFF2-40B4-BE49-F238E27FC236}">
                  <a16:creationId xmlns:a16="http://schemas.microsoft.com/office/drawing/2014/main" id="{965A8130-A602-4BD7-B9F0-22BB79531031}"/>
                </a:ext>
              </a:extLst>
            </p:cNvPr>
            <p:cNvCxnSpPr/>
            <p:nvPr/>
          </p:nvCxnSpPr>
          <p:spPr bwMode="auto">
            <a:xfrm rot="16200000" flipV="1">
              <a:off x="5644993" y="3099331"/>
              <a:ext cx="721259" cy="1587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5" name="Text Box 9">
              <a:extLst>
                <a:ext uri="{FF2B5EF4-FFF2-40B4-BE49-F238E27FC236}">
                  <a16:creationId xmlns:a16="http://schemas.microsoft.com/office/drawing/2014/main" id="{AA344AF1-2576-40D0-9857-EC7539CDA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5347" y="3120494"/>
              <a:ext cx="502358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VPN</a:t>
              </a: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96F5256-F4A2-455A-A336-3864DE105F08}"/>
                </a:ext>
              </a:extLst>
            </p:cNvPr>
            <p:cNvGrpSpPr/>
            <p:nvPr/>
          </p:nvGrpSpPr>
          <p:grpSpPr>
            <a:xfrm>
              <a:off x="6233428" y="2739495"/>
              <a:ext cx="455342" cy="721259"/>
              <a:chOff x="4709428" y="2739494"/>
              <a:chExt cx="455342" cy="721259"/>
            </a:xfrm>
          </p:grpSpPr>
          <p:sp>
            <p:nvSpPr>
              <p:cNvPr id="77" name="Text Box 9">
                <a:extLst>
                  <a:ext uri="{FF2B5EF4-FFF2-40B4-BE49-F238E27FC236}">
                    <a16:creationId xmlns:a16="http://schemas.microsoft.com/office/drawing/2014/main" id="{03681288-1346-4E72-B659-52E26F1B33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1015" y="2764895"/>
                <a:ext cx="453755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PTE</a:t>
                </a:r>
              </a:p>
            </p:txBody>
          </p:sp>
          <p:cxnSp>
            <p:nvCxnSpPr>
              <p:cNvPr id="78" name="Straight Arrow Connector 28">
                <a:extLst>
                  <a:ext uri="{FF2B5EF4-FFF2-40B4-BE49-F238E27FC236}">
                    <a16:creationId xmlns:a16="http://schemas.microsoft.com/office/drawing/2014/main" id="{F9F99AE4-2E8C-45E9-8E11-2AB717F4122A}"/>
                  </a:ext>
                </a:extLst>
              </p:cNvPr>
              <p:cNvCxnSpPr/>
              <p:nvPr/>
            </p:nvCxnSpPr>
            <p:spPr bwMode="auto">
              <a:xfrm rot="5400000">
                <a:off x="4349592" y="3099330"/>
                <a:ext cx="721259" cy="1587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9" name="Oval 19">
                <a:extLst>
                  <a:ext uri="{FF2B5EF4-FFF2-40B4-BE49-F238E27FC236}">
                    <a16:creationId xmlns:a16="http://schemas.microsoft.com/office/drawing/2014/main" id="{B48F66CA-F034-4F03-A94B-C4599C66D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443" y="3086626"/>
                <a:ext cx="274638" cy="2746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b="1" dirty="0">
                    <a:solidFill>
                      <a:schemeClr val="bg1"/>
                    </a:solidFill>
                    <a:latin typeface="Calibri" pitchFamily="34" charset="0"/>
                  </a:rPr>
                  <a:t>3</a:t>
                </a:r>
              </a:p>
            </p:txBody>
          </p:sp>
        </p:grpSp>
      </p:grpSp>
      <p:sp>
        <p:nvSpPr>
          <p:cNvPr id="80" name="TextBox 233">
            <a:extLst>
              <a:ext uri="{FF2B5EF4-FFF2-40B4-BE49-F238E27FC236}">
                <a16:creationId xmlns:a16="http://schemas.microsoft.com/office/drawing/2014/main" id="{31AF6018-C821-4BDE-A6B4-663BC5731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171" y="1024491"/>
            <a:ext cx="5431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命中避免了对主存的访问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4149280" cy="830998"/>
            <a:chOff x="908363" y="278221"/>
            <a:chExt cx="414928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8109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Translation——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TLB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Miss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86015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地址翻译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TLB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缺失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0" name="TextBox 233">
            <a:extLst>
              <a:ext uri="{FF2B5EF4-FFF2-40B4-BE49-F238E27FC236}">
                <a16:creationId xmlns:a16="http://schemas.microsoft.com/office/drawing/2014/main" id="{31AF6018-C821-4BDE-A6B4-663BC5731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654" y="926165"/>
            <a:ext cx="6530643" cy="58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缺失将引发对一次对主存的访问（获取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PTE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8D9242-D69B-464A-AEF8-01DA2171559C}"/>
              </a:ext>
            </a:extLst>
          </p:cNvPr>
          <p:cNvGrpSpPr/>
          <p:nvPr/>
        </p:nvGrpSpPr>
        <p:grpSpPr>
          <a:xfrm>
            <a:off x="3054693" y="2069692"/>
            <a:ext cx="6082614" cy="3613349"/>
            <a:chOff x="2908986" y="2286000"/>
            <a:chExt cx="6082614" cy="3613349"/>
          </a:xfrm>
        </p:grpSpPr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E25F8162-2C56-48FF-9DFD-891931401B1E}"/>
                </a:ext>
              </a:extLst>
            </p:cNvPr>
            <p:cNvSpPr/>
            <p:nvPr/>
          </p:nvSpPr>
          <p:spPr bwMode="auto">
            <a:xfrm>
              <a:off x="2908986" y="2286000"/>
              <a:ext cx="3749615" cy="26952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0EF1ED53-CA6A-42C2-A328-CEE076FD9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7" y="3568901"/>
              <a:ext cx="1066800" cy="1237384"/>
            </a:xfrm>
            <a:prstGeom prst="rect">
              <a:avLst/>
            </a:prstGeom>
            <a:solidFill>
              <a:srgbClr val="D5F1CF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MMU</a:t>
              </a:r>
            </a:p>
          </p:txBody>
        </p:sp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62723F94-12A8-4259-83F4-AA15006F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3283875"/>
              <a:ext cx="914400" cy="2284410"/>
            </a:xfrm>
            <a:prstGeom prst="rect">
              <a:avLst/>
            </a:prstGeom>
            <a:noFill/>
            <a:ln w="1908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600" dirty="0">
                  <a:latin typeface="Calibri" pitchFamily="34" charset="0"/>
                </a:rPr>
                <a:t>Cache/</a:t>
              </a:r>
            </a:p>
            <a:p>
              <a:r>
                <a:rPr lang="en-US" sz="1600" dirty="0">
                  <a:latin typeface="Calibri" pitchFamily="34" charset="0"/>
                </a:rPr>
                <a:t>Memory</a:t>
              </a:r>
            </a:p>
          </p:txBody>
        </p:sp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CF1C67EC-940E-4F6E-BD34-87C3CC083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587" y="3921380"/>
              <a:ext cx="1066800" cy="533400"/>
            </a:xfrm>
            <a:prstGeom prst="rect">
              <a:avLst/>
            </a:prstGeom>
            <a:solidFill>
              <a:srgbClr val="F1C7C7"/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CPU</a:t>
              </a:r>
            </a:p>
          </p:txBody>
        </p:sp>
        <p:cxnSp>
          <p:nvCxnSpPr>
            <p:cNvPr id="54" name="Straight Arrow Connector 37">
              <a:extLst>
                <a:ext uri="{FF2B5EF4-FFF2-40B4-BE49-F238E27FC236}">
                  <a16:creationId xmlns:a16="http://schemas.microsoft.com/office/drawing/2014/main" id="{BDDD49EA-08DB-4690-8A58-65AFDF5D6ECC}"/>
                </a:ext>
              </a:extLst>
            </p:cNvPr>
            <p:cNvCxnSpPr>
              <a:stCxn id="53" idx="3"/>
            </p:cNvCxnSpPr>
            <p:nvPr/>
          </p:nvCxnSpPr>
          <p:spPr bwMode="auto">
            <a:xfrm flipV="1">
              <a:off x="4116388" y="4183512"/>
              <a:ext cx="1370013" cy="456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CF8AE5E5-F029-4A0C-8675-6938997EA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3588" y="3916424"/>
              <a:ext cx="387007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VA</a:t>
              </a:r>
            </a:p>
          </p:txBody>
        </p:sp>
        <p:sp>
          <p:nvSpPr>
            <p:cNvPr id="56" name="TextBox 44">
              <a:extLst>
                <a:ext uri="{FF2B5EF4-FFF2-40B4-BE49-F238E27FC236}">
                  <a16:creationId xmlns:a16="http://schemas.microsoft.com/office/drawing/2014/main" id="{A2101C51-1D5C-4FB0-8F21-52EFFB04CEE9}"/>
                </a:ext>
              </a:extLst>
            </p:cNvPr>
            <p:cNvSpPr txBox="1"/>
            <p:nvPr/>
          </p:nvSpPr>
          <p:spPr>
            <a:xfrm>
              <a:off x="2914152" y="2314242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CPU Chip</a:t>
              </a:r>
            </a:p>
          </p:txBody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5C87AC89-C17F-4C75-959B-AB4882F3D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267" y="3681081"/>
              <a:ext cx="274637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58" name="Oval 18">
              <a:extLst>
                <a:ext uri="{FF2B5EF4-FFF2-40B4-BE49-F238E27FC236}">
                  <a16:creationId xmlns:a16="http://schemas.microsoft.com/office/drawing/2014/main" id="{161FA9C0-BA64-4B52-867D-F4E69CAFA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2923842"/>
              <a:ext cx="274638" cy="27463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44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F55EB317-E981-44FC-AB2D-8F3F5A1A1480}"/>
                </a:ext>
              </a:extLst>
            </p:cNvPr>
            <p:cNvGrpSpPr/>
            <p:nvPr/>
          </p:nvGrpSpPr>
          <p:grpSpPr>
            <a:xfrm>
              <a:off x="6554788" y="4371642"/>
              <a:ext cx="1522413" cy="594390"/>
              <a:chOff x="5030787" y="4371642"/>
              <a:chExt cx="1522413" cy="594390"/>
            </a:xfrm>
          </p:grpSpPr>
          <p:sp>
            <p:nvSpPr>
              <p:cNvPr id="60" name="Text Box 9">
                <a:extLst>
                  <a:ext uri="{FF2B5EF4-FFF2-40B4-BE49-F238E27FC236}">
                    <a16:creationId xmlns:a16="http://schemas.microsoft.com/office/drawing/2014/main" id="{A2576BE9-247E-4698-ACD8-0EDFCE2B9C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6700" y="4371642"/>
                <a:ext cx="374759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PA</a:t>
                </a:r>
              </a:p>
            </p:txBody>
          </p:sp>
          <p:cxnSp>
            <p:nvCxnSpPr>
              <p:cNvPr id="61" name="Straight Arrow Connector 39">
                <a:extLst>
                  <a:ext uri="{FF2B5EF4-FFF2-40B4-BE49-F238E27FC236}">
                    <a16:creationId xmlns:a16="http://schemas.microsoft.com/office/drawing/2014/main" id="{FBB98FE8-4C87-423A-93E5-F16647FD7AB9}"/>
                  </a:ext>
                </a:extLst>
              </p:cNvPr>
              <p:cNvCxnSpPr/>
              <p:nvPr/>
            </p:nvCxnSpPr>
            <p:spPr bwMode="auto">
              <a:xfrm flipV="1">
                <a:off x="5030787" y="4624501"/>
                <a:ext cx="1522413" cy="1376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2" name="Oval 20">
                <a:extLst>
                  <a:ext uri="{FF2B5EF4-FFF2-40B4-BE49-F238E27FC236}">
                    <a16:creationId xmlns:a16="http://schemas.microsoft.com/office/drawing/2014/main" id="{3651D605-CC4A-47AC-9B43-AE199289E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6760" y="4691394"/>
                <a:ext cx="274638" cy="27463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5</a:t>
                </a: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3CC6C6C-1972-499A-A098-5847DCB23278}"/>
                </a:ext>
              </a:extLst>
            </p:cNvPr>
            <p:cNvGrpSpPr/>
            <p:nvPr/>
          </p:nvGrpSpPr>
          <p:grpSpPr>
            <a:xfrm>
              <a:off x="3582989" y="4454782"/>
              <a:ext cx="4494213" cy="1444567"/>
              <a:chOff x="2058988" y="4454781"/>
              <a:chExt cx="4494213" cy="1444567"/>
            </a:xfrm>
          </p:grpSpPr>
          <p:sp>
            <p:nvSpPr>
              <p:cNvPr id="64" name="Text Box 32">
                <a:extLst>
                  <a:ext uri="{FF2B5EF4-FFF2-40B4-BE49-F238E27FC236}">
                    <a16:creationId xmlns:a16="http://schemas.microsoft.com/office/drawing/2014/main" id="{3E888663-DAFB-4114-86DE-C9DB2696B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7787" y="5339685"/>
                <a:ext cx="531020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Data</a:t>
                </a:r>
              </a:p>
            </p:txBody>
          </p:sp>
          <p:cxnSp>
            <p:nvCxnSpPr>
              <p:cNvPr id="65" name="Shape 49">
                <a:extLst>
                  <a:ext uri="{FF2B5EF4-FFF2-40B4-BE49-F238E27FC236}">
                    <a16:creationId xmlns:a16="http://schemas.microsoft.com/office/drawing/2014/main" id="{B7EE593E-4573-476B-B0CD-6B2B7BDF04B0}"/>
                  </a:ext>
                </a:extLst>
              </p:cNvPr>
              <p:cNvCxnSpPr>
                <a:endCxn id="53" idx="2"/>
              </p:cNvCxnSpPr>
              <p:nvPr/>
            </p:nvCxnSpPr>
            <p:spPr bwMode="auto">
              <a:xfrm rot="10800000">
                <a:off x="2058988" y="4454781"/>
                <a:ext cx="4494213" cy="884905"/>
              </a:xfrm>
              <a:prstGeom prst="bentConnector2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6" name="Oval 21">
                <a:extLst>
                  <a:ext uri="{FF2B5EF4-FFF2-40B4-BE49-F238E27FC236}">
                    <a16:creationId xmlns:a16="http://schemas.microsoft.com/office/drawing/2014/main" id="{14E7CBCA-73E1-486F-8695-064D60582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1666" y="5624711"/>
                <a:ext cx="274638" cy="2746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6</a:t>
                </a:r>
              </a:p>
            </p:txBody>
          </p:sp>
        </p:grpSp>
        <p:sp>
          <p:nvSpPr>
            <p:cNvPr id="67" name="Rectangle 10">
              <a:extLst>
                <a:ext uri="{FF2B5EF4-FFF2-40B4-BE49-F238E27FC236}">
                  <a16:creationId xmlns:a16="http://schemas.microsoft.com/office/drawing/2014/main" id="{8D0FF80D-0C64-47AA-9D68-41113FB3F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466642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6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dirty="0">
                  <a:latin typeface="Calibri" pitchFamily="34" charset="0"/>
                </a:rPr>
                <a:t>TLB</a:t>
              </a:r>
            </a:p>
          </p:txBody>
        </p:sp>
        <p:cxnSp>
          <p:nvCxnSpPr>
            <p:cNvPr id="68" name="Straight Arrow Connector 27">
              <a:extLst>
                <a:ext uri="{FF2B5EF4-FFF2-40B4-BE49-F238E27FC236}">
                  <a16:creationId xmlns:a16="http://schemas.microsoft.com/office/drawing/2014/main" id="{432B87C4-456D-4587-94B0-F50FE1C0666C}"/>
                </a:ext>
              </a:extLst>
            </p:cNvPr>
            <p:cNvCxnSpPr/>
            <p:nvPr/>
          </p:nvCxnSpPr>
          <p:spPr bwMode="auto">
            <a:xfrm rot="16200000" flipV="1">
              <a:off x="5582178" y="3207479"/>
              <a:ext cx="721259" cy="1587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9" name="Straight Arrow Connector 28">
              <a:extLst>
                <a:ext uri="{FF2B5EF4-FFF2-40B4-BE49-F238E27FC236}">
                  <a16:creationId xmlns:a16="http://schemas.microsoft.com/office/drawing/2014/main" id="{7FD3E316-A452-4FE3-9620-1E5DB352578B}"/>
                </a:ext>
              </a:extLst>
            </p:cNvPr>
            <p:cNvCxnSpPr/>
            <p:nvPr/>
          </p:nvCxnSpPr>
          <p:spPr bwMode="auto">
            <a:xfrm rot="5400000">
              <a:off x="5810778" y="3207479"/>
              <a:ext cx="721259" cy="1587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70" name="Text Box 9">
              <a:extLst>
                <a:ext uri="{FF2B5EF4-FFF2-40B4-BE49-F238E27FC236}">
                  <a16:creationId xmlns:a16="http://schemas.microsoft.com/office/drawing/2014/main" id="{FA54D321-5180-4C7F-87CC-C1CFE0017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2532" y="3228642"/>
              <a:ext cx="502358" cy="3056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>
                <a:lnSpc>
                  <a:spcPct val="98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 dirty="0">
                  <a:latin typeface="Calibri" pitchFamily="34" charset="0"/>
                </a:rPr>
                <a:t>VPN</a:t>
              </a: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074592D7-DBFA-4E31-95AE-645DAD3253F9}"/>
                </a:ext>
              </a:extLst>
            </p:cNvPr>
            <p:cNvGrpSpPr/>
            <p:nvPr/>
          </p:nvGrpSpPr>
          <p:grpSpPr>
            <a:xfrm>
              <a:off x="6554788" y="3685842"/>
              <a:ext cx="1522413" cy="553178"/>
              <a:chOff x="5030787" y="3685842"/>
              <a:chExt cx="1522413" cy="553178"/>
            </a:xfrm>
          </p:grpSpPr>
          <p:sp>
            <p:nvSpPr>
              <p:cNvPr id="72" name="Text Box 9">
                <a:extLst>
                  <a:ext uri="{FF2B5EF4-FFF2-40B4-BE49-F238E27FC236}">
                    <a16:creationId xmlns:a16="http://schemas.microsoft.com/office/drawing/2014/main" id="{2E8BA025-D510-47B3-9687-C3F30ECDD2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13388" y="3933358"/>
                <a:ext cx="560579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PTEA</a:t>
                </a:r>
              </a:p>
            </p:txBody>
          </p:sp>
          <p:cxnSp>
            <p:nvCxnSpPr>
              <p:cNvPr id="73" name="Straight Arrow Connector 30">
                <a:extLst>
                  <a:ext uri="{FF2B5EF4-FFF2-40B4-BE49-F238E27FC236}">
                    <a16:creationId xmlns:a16="http://schemas.microsoft.com/office/drawing/2014/main" id="{98D7183E-55F7-40FF-B39F-0BC37FCB8847}"/>
                  </a:ext>
                </a:extLst>
              </p:cNvPr>
              <p:cNvCxnSpPr/>
              <p:nvPr/>
            </p:nvCxnSpPr>
            <p:spPr bwMode="auto">
              <a:xfrm flipV="1">
                <a:off x="5030787" y="4186217"/>
                <a:ext cx="1522413" cy="1376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81" name="Oval 18">
                <a:extLst>
                  <a:ext uri="{FF2B5EF4-FFF2-40B4-BE49-F238E27FC236}">
                    <a16:creationId xmlns:a16="http://schemas.microsoft.com/office/drawing/2014/main" id="{3213B076-86EA-4F92-854E-98F1693C4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6760" y="3685842"/>
                <a:ext cx="274638" cy="27463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3</a:t>
                </a:r>
                <a:endParaRPr lang="en-GB" sz="1400" b="1" dirty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F5A4043-1DA5-4712-8C18-E91FD1F99E3F}"/>
                </a:ext>
              </a:extLst>
            </p:cNvPr>
            <p:cNvGrpSpPr/>
            <p:nvPr/>
          </p:nvGrpSpPr>
          <p:grpSpPr>
            <a:xfrm>
              <a:off x="6172200" y="2683074"/>
              <a:ext cx="1905000" cy="998009"/>
              <a:chOff x="4648200" y="2683073"/>
              <a:chExt cx="1905000" cy="998009"/>
            </a:xfrm>
          </p:grpSpPr>
          <p:sp>
            <p:nvSpPr>
              <p:cNvPr id="83" name="Text Box 9">
                <a:extLst>
                  <a:ext uri="{FF2B5EF4-FFF2-40B4-BE49-F238E27FC236}">
                    <a16:creationId xmlns:a16="http://schemas.microsoft.com/office/drawing/2014/main" id="{DF1EEA3F-6401-40F1-A459-E2DE1B278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37202" y="2922980"/>
                <a:ext cx="453755" cy="30566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latin typeface="Calibri" pitchFamily="34" charset="0"/>
                  </a:rPr>
                  <a:t>PTE</a:t>
                </a:r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AD6795AA-3775-43CB-AAC2-73D569D70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6760" y="2683073"/>
                <a:ext cx="274638" cy="2746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440">
                <a:noFill/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 dirty="0">
                    <a:solidFill>
                      <a:schemeClr val="bg1"/>
                    </a:solidFill>
                    <a:latin typeface="Calibri" pitchFamily="34" charset="0"/>
                  </a:rPr>
                  <a:t>4</a:t>
                </a:r>
                <a:endParaRPr lang="en-GB" sz="1400" b="1" dirty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cxnSp>
            <p:nvCxnSpPr>
              <p:cNvPr id="85" name="Elbow Connector 33">
                <a:extLst>
                  <a:ext uri="{FF2B5EF4-FFF2-40B4-BE49-F238E27FC236}">
                    <a16:creationId xmlns:a16="http://schemas.microsoft.com/office/drawing/2014/main" id="{882071D2-A571-43D9-9B96-9659BEBA4D9B}"/>
                  </a:ext>
                </a:extLst>
              </p:cNvPr>
              <p:cNvCxnSpPr/>
              <p:nvPr/>
            </p:nvCxnSpPr>
            <p:spPr bwMode="auto">
              <a:xfrm rot="10800000">
                <a:off x="4648200" y="3198481"/>
                <a:ext cx="1905000" cy="482601"/>
              </a:xfrm>
              <a:prstGeom prst="bentConnector3">
                <a:avLst>
                  <a:gd name="adj1" fmla="val 21556"/>
                </a:avLst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1539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存储层次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高速缓冲存储器（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虚拟存储器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其它存储器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155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353729" cy="830999"/>
            <a:chOff x="908363" y="278221"/>
            <a:chExt cx="335372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353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Common Parameters of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TLB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72484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TLB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的常见参数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00FCD97-CEC5-4F42-9A35-CFB62464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13110"/>
              </p:ext>
            </p:extLst>
          </p:nvPr>
        </p:nvGraphicFramePr>
        <p:xfrm>
          <a:off x="2032000" y="1988030"/>
          <a:ext cx="8128000" cy="3200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95871">
                  <a:extLst>
                    <a:ext uri="{9D8B030D-6E8A-4147-A177-3AD203B41FA5}">
                      <a16:colId xmlns:a16="http://schemas.microsoft.com/office/drawing/2014/main" val="3791931697"/>
                    </a:ext>
                  </a:extLst>
                </a:gridCol>
                <a:gridCol w="5932129">
                  <a:extLst>
                    <a:ext uri="{9D8B030D-6E8A-4147-A177-3AD203B41FA5}">
                      <a16:colId xmlns:a16="http://schemas.microsoft.com/office/drawing/2014/main" val="824792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参数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取值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85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TLB</a:t>
                      </a:r>
                      <a:r>
                        <a:rPr lang="zh-CN" altLang="en-US" sz="2400" dirty="0"/>
                        <a:t>容量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16</a:t>
                      </a:r>
                      <a:r>
                        <a:rPr lang="zh-CN" altLang="en-US" sz="2400" dirty="0"/>
                        <a:t>～</a:t>
                      </a:r>
                      <a:r>
                        <a:rPr lang="en-US" altLang="zh-CN" sz="2400" dirty="0"/>
                        <a:t>512</a:t>
                      </a:r>
                      <a:r>
                        <a:rPr lang="zh-CN" altLang="en-US" sz="2400" dirty="0"/>
                        <a:t>个</a:t>
                      </a:r>
                      <a:r>
                        <a:rPr lang="en-US" altLang="zh-CN" sz="2400" dirty="0"/>
                        <a:t>PTE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4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块大小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～</a:t>
                      </a:r>
                      <a:r>
                        <a:rPr lang="en-US" altLang="zh-CN" sz="2400" dirty="0"/>
                        <a:t>2</a:t>
                      </a:r>
                      <a:r>
                        <a:rPr lang="zh-CN" altLang="en-US" sz="2400" dirty="0"/>
                        <a:t>个</a:t>
                      </a:r>
                      <a:r>
                        <a:rPr lang="en-US" altLang="zh-CN" sz="2400" dirty="0"/>
                        <a:t>PTE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552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相联度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全相联或小于</a:t>
                      </a:r>
                      <a:r>
                        <a:rPr lang="en-US" altLang="zh-CN" sz="2400" dirty="0"/>
                        <a:t>4</a:t>
                      </a:r>
                      <a:r>
                        <a:rPr lang="zh-CN" altLang="en-US" sz="2400" dirty="0"/>
                        <a:t>路组相联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2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命中时间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</a:t>
                      </a:r>
                      <a:r>
                        <a:rPr lang="zh-CN" altLang="en-US" sz="2400" dirty="0"/>
                        <a:t>～</a:t>
                      </a:r>
                      <a:r>
                        <a:rPr lang="en-US" altLang="zh-CN" sz="2400" dirty="0"/>
                        <a:t>1</a:t>
                      </a:r>
                      <a:r>
                        <a:rPr lang="zh-CN" altLang="en-US" sz="2400" dirty="0"/>
                        <a:t>个时钟周期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8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缺失代价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</a:t>
                      </a:r>
                      <a:r>
                        <a:rPr lang="zh-CN" altLang="en-US" sz="2400" dirty="0"/>
                        <a:t>～</a:t>
                      </a:r>
                      <a:r>
                        <a:rPr lang="en-US" altLang="zh-CN" sz="2400" dirty="0"/>
                        <a:t>100</a:t>
                      </a:r>
                      <a:r>
                        <a:rPr lang="zh-CN" altLang="en-US" sz="2400" dirty="0"/>
                        <a:t>个时钟周期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2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缺失率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0.01%</a:t>
                      </a:r>
                      <a:r>
                        <a:rPr lang="zh-CN" altLang="en-US" sz="2400" dirty="0"/>
                        <a:t>～</a:t>
                      </a:r>
                      <a:r>
                        <a:rPr lang="en-US" altLang="zh-CN" sz="2400" dirty="0"/>
                        <a:t>1%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8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74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3353729" cy="830999"/>
            <a:chOff x="908363" y="278221"/>
            <a:chExt cx="335372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353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The Whole Memory Access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完整的访存过程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7" name="Text Box 57">
            <a:extLst>
              <a:ext uri="{FF2B5EF4-FFF2-40B4-BE49-F238E27FC236}">
                <a16:creationId xmlns:a16="http://schemas.microsoft.com/office/drawing/2014/main" id="{32DF9232-7F75-45F6-ACCA-FD154361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818" y="1540542"/>
            <a:ext cx="11033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 b="1" i="1">
              <a:solidFill>
                <a:srgbClr val="666699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grpSp>
        <p:nvGrpSpPr>
          <p:cNvPr id="38" name="组合 60">
            <a:extLst>
              <a:ext uri="{FF2B5EF4-FFF2-40B4-BE49-F238E27FC236}">
                <a16:creationId xmlns:a16="http://schemas.microsoft.com/office/drawing/2014/main" id="{9876A1B8-93A1-48C6-865A-26BEC7EC6C87}"/>
              </a:ext>
            </a:extLst>
          </p:cNvPr>
          <p:cNvGrpSpPr>
            <a:grpSpLocks/>
          </p:cNvGrpSpPr>
          <p:nvPr/>
        </p:nvGrpSpPr>
        <p:grpSpPr bwMode="auto">
          <a:xfrm>
            <a:off x="2115368" y="1942179"/>
            <a:ext cx="1181100" cy="1339850"/>
            <a:chOff x="944307" y="1666225"/>
            <a:chExt cx="1181182" cy="1340934"/>
          </a:xfrm>
        </p:grpSpPr>
        <p:sp>
          <p:nvSpPr>
            <p:cNvPr id="39" name="Line 4">
              <a:extLst>
                <a:ext uri="{FF2B5EF4-FFF2-40B4-BE49-F238E27FC236}">
                  <a16:creationId xmlns:a16="http://schemas.microsoft.com/office/drawing/2014/main" id="{017F0788-1905-44D0-91E3-AAF39E4EC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160" y="1666225"/>
              <a:ext cx="1120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5">
              <a:extLst>
                <a:ext uri="{FF2B5EF4-FFF2-40B4-BE49-F238E27FC236}">
                  <a16:creationId xmlns:a16="http://schemas.microsoft.com/office/drawing/2014/main" id="{6C445FAB-B46F-4B39-AB02-D6A924EF5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489" y="1675195"/>
              <a:ext cx="0" cy="1327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6">
              <a:extLst>
                <a:ext uri="{FF2B5EF4-FFF2-40B4-BE49-F238E27FC236}">
                  <a16:creationId xmlns:a16="http://schemas.microsoft.com/office/drawing/2014/main" id="{4D6547AA-607D-496D-9098-29A5924F2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4307" y="3007159"/>
              <a:ext cx="11775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02D0EBE5-A7E5-4538-B31C-4650B3200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00" y="2186454"/>
              <a:ext cx="1051570" cy="292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控制单元</a:t>
              </a:r>
              <a:endPara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Rectangle 8">
            <a:extLst>
              <a:ext uri="{FF2B5EF4-FFF2-40B4-BE49-F238E27FC236}">
                <a16:creationId xmlns:a16="http://schemas.microsoft.com/office/drawing/2014/main" id="{CE12245F-4508-48D4-826C-2421783A4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243" y="1986629"/>
            <a:ext cx="1220787" cy="593725"/>
          </a:xfrm>
          <a:prstGeom prst="rect">
            <a:avLst/>
          </a:prstGeom>
          <a:noFill/>
          <a:ln w="127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zh-CN" sz="1800" b="1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>
                <a:solidFill>
                  <a:srgbClr val="CC0000"/>
                </a:solidFill>
                <a:latin typeface="Times New Roman" panose="02020603050405020304" pitchFamily="18" charset="0"/>
              </a:rPr>
              <a:t>TLB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zh-CN" sz="1800" b="1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A70761B3-617A-449D-A5B1-72C3D4918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168" y="1780254"/>
            <a:ext cx="1220787" cy="14970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>
                <a:latin typeface="Times New Roman" panose="02020603050405020304" pitchFamily="18" charset="0"/>
              </a:rPr>
              <a:t>Cache</a:t>
            </a: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67044120-0884-440D-8CBB-8958DD5F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0430" y="1492917"/>
            <a:ext cx="1912938" cy="241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endParaRPr kumimoji="0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54">
            <a:extLst>
              <a:ext uri="{FF2B5EF4-FFF2-40B4-BE49-F238E27FC236}">
                <a16:creationId xmlns:a16="http://schemas.microsoft.com/office/drawing/2014/main" id="{F24C9009-ACC9-48E7-882B-6DC81F639243}"/>
              </a:ext>
            </a:extLst>
          </p:cNvPr>
          <p:cNvGrpSpPr>
            <a:grpSpLocks/>
          </p:cNvGrpSpPr>
          <p:nvPr/>
        </p:nvGrpSpPr>
        <p:grpSpPr bwMode="auto">
          <a:xfrm>
            <a:off x="3288530" y="3151854"/>
            <a:ext cx="301625" cy="2497138"/>
            <a:chOff x="2118309" y="2877101"/>
            <a:chExt cx="301578" cy="2496114"/>
          </a:xfrm>
        </p:grpSpPr>
        <p:sp>
          <p:nvSpPr>
            <p:cNvPr id="48" name="Line 17">
              <a:extLst>
                <a:ext uri="{FF2B5EF4-FFF2-40B4-BE49-F238E27FC236}">
                  <a16:creationId xmlns:a16="http://schemas.microsoft.com/office/drawing/2014/main" id="{71D5C437-B1FC-48D1-9252-F3667E573C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527" y="2877101"/>
              <a:ext cx="0" cy="24961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8">
              <a:extLst>
                <a:ext uri="{FF2B5EF4-FFF2-40B4-BE49-F238E27FC236}">
                  <a16:creationId xmlns:a16="http://schemas.microsoft.com/office/drawing/2014/main" id="{AF1C6B07-1070-4620-8034-2F34DC0A9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8309" y="2886071"/>
              <a:ext cx="3015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4" name="Line 11">
            <a:extLst>
              <a:ext uri="{FF2B5EF4-FFF2-40B4-BE49-F238E27FC236}">
                <a16:creationId xmlns:a16="http://schemas.microsoft.com/office/drawing/2014/main" id="{EEDA2982-451A-42A3-A72A-DBBD5644A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2818" y="2193004"/>
            <a:ext cx="7191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24">
            <a:extLst>
              <a:ext uri="{FF2B5EF4-FFF2-40B4-BE49-F238E27FC236}">
                <a16:creationId xmlns:a16="http://schemas.microsoft.com/office/drawing/2014/main" id="{9DFAC808-BCEB-4023-B93C-2B5A1661F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6318" y="1646904"/>
            <a:ext cx="5905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Group 52">
            <a:extLst>
              <a:ext uri="{FF2B5EF4-FFF2-40B4-BE49-F238E27FC236}">
                <a16:creationId xmlns:a16="http://schemas.microsoft.com/office/drawing/2014/main" id="{D28AF3D7-95FE-4DF8-91D0-1356BBFC658E}"/>
              </a:ext>
            </a:extLst>
          </p:cNvPr>
          <p:cNvGrpSpPr>
            <a:grpSpLocks/>
          </p:cNvGrpSpPr>
          <p:nvPr/>
        </p:nvGrpSpPr>
        <p:grpSpPr bwMode="auto">
          <a:xfrm>
            <a:off x="7323955" y="1780254"/>
            <a:ext cx="992188" cy="376238"/>
            <a:chOff x="3777" y="707"/>
            <a:chExt cx="552" cy="168"/>
          </a:xfrm>
        </p:grpSpPr>
        <p:sp>
          <p:nvSpPr>
            <p:cNvPr id="77" name="Line 13">
              <a:extLst>
                <a:ext uri="{FF2B5EF4-FFF2-40B4-BE49-F238E27FC236}">
                  <a16:creationId xmlns:a16="http://schemas.microsoft.com/office/drawing/2014/main" id="{66663F0B-870E-4A0E-BC76-E2D8120FB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" y="875"/>
              <a:ext cx="5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68C2A82A-1857-487F-B601-BE33A8AD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707"/>
              <a:ext cx="43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800" b="1">
                  <a:latin typeface="Times New Roman" panose="02020603050405020304" pitchFamily="18" charset="0"/>
                </a:rPr>
                <a:t>miss3</a:t>
              </a:r>
            </a:p>
          </p:txBody>
        </p:sp>
      </p:grpSp>
      <p:sp>
        <p:nvSpPr>
          <p:cNvPr id="79" name="Line 21">
            <a:extLst>
              <a:ext uri="{FF2B5EF4-FFF2-40B4-BE49-F238E27FC236}">
                <a16:creationId xmlns:a16="http://schemas.microsoft.com/office/drawing/2014/main" id="{443F6E44-DAC2-4DED-8FEB-B1D1B46995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7418" y="3070892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Line 22">
            <a:extLst>
              <a:ext uri="{FF2B5EF4-FFF2-40B4-BE49-F238E27FC236}">
                <a16:creationId xmlns:a16="http://schemas.microsoft.com/office/drawing/2014/main" id="{5BC483D1-DE6C-4AD0-9123-7D04A78717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17418" y="3080417"/>
            <a:ext cx="14287" cy="2568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D868B0F7-904F-49D9-848C-076C0A638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805" y="3377279"/>
            <a:ext cx="5318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endParaRPr kumimoji="0" lang="en-US" altLang="zh-CN" sz="1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>
                <a:latin typeface="Times New Roman" panose="02020603050405020304" pitchFamily="18" charset="0"/>
              </a:rPr>
              <a:t>hit3</a:t>
            </a:r>
          </a:p>
        </p:txBody>
      </p:sp>
      <p:sp>
        <p:nvSpPr>
          <p:cNvPr id="88" name="Rectangle 29">
            <a:extLst>
              <a:ext uri="{FF2B5EF4-FFF2-40B4-BE49-F238E27FC236}">
                <a16:creationId xmlns:a16="http://schemas.microsoft.com/office/drawing/2014/main" id="{643A3ECA-5CA9-455B-BB07-F9A9A08A6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8268" y="3601117"/>
            <a:ext cx="1573212" cy="70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页表</a:t>
            </a:r>
          </a:p>
        </p:txBody>
      </p:sp>
      <p:sp>
        <p:nvSpPr>
          <p:cNvPr id="89" name="Line 12">
            <a:extLst>
              <a:ext uri="{FF2B5EF4-FFF2-40B4-BE49-F238E27FC236}">
                <a16:creationId xmlns:a16="http://schemas.microsoft.com/office/drawing/2014/main" id="{E2E54FF5-BC81-446E-BA60-1D7A327EEE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030" y="2193004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Rectangle 30">
            <a:extLst>
              <a:ext uri="{FF2B5EF4-FFF2-40B4-BE49-F238E27FC236}">
                <a16:creationId xmlns:a16="http://schemas.microsoft.com/office/drawing/2014/main" id="{5980653F-F7E6-40C5-80FD-7737C893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268" y="1754854"/>
            <a:ext cx="53498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 dirty="0" err="1">
                <a:latin typeface="Times New Roman" panose="02020603050405020304" pitchFamily="18" charset="0"/>
              </a:rPr>
              <a:t>hit1</a:t>
            </a:r>
            <a:endParaRPr kumimoji="0" lang="en-US" altLang="zh-CN" sz="1800" b="1" dirty="0">
              <a:latin typeface="Times New Roman" panose="02020603050405020304" pitchFamily="18" charset="0"/>
            </a:endParaRPr>
          </a:p>
        </p:txBody>
      </p:sp>
      <p:sp>
        <p:nvSpPr>
          <p:cNvPr id="91" name="Line 31">
            <a:extLst>
              <a:ext uri="{FF2B5EF4-FFF2-40B4-BE49-F238E27FC236}">
                <a16:creationId xmlns:a16="http://schemas.microsoft.com/office/drawing/2014/main" id="{64C4823B-96B3-4FCE-B5E4-33D842F3F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25205" y="2594642"/>
            <a:ext cx="0" cy="985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Rectangle 32">
            <a:extLst>
              <a:ext uri="{FF2B5EF4-FFF2-40B4-BE49-F238E27FC236}">
                <a16:creationId xmlns:a16="http://schemas.microsoft.com/office/drawing/2014/main" id="{4F0D2D01-EA0A-4FAD-A18C-7A8DF5C37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518" y="2770854"/>
            <a:ext cx="7667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CN" sz="1800" b="1">
                <a:latin typeface="Times New Roman" panose="02020603050405020304" pitchFamily="18" charset="0"/>
              </a:rPr>
              <a:t>miss1</a:t>
            </a:r>
          </a:p>
        </p:txBody>
      </p:sp>
      <p:grpSp>
        <p:nvGrpSpPr>
          <p:cNvPr id="93" name="组合 69">
            <a:extLst>
              <a:ext uri="{FF2B5EF4-FFF2-40B4-BE49-F238E27FC236}">
                <a16:creationId xmlns:a16="http://schemas.microsoft.com/office/drawing/2014/main" id="{F0006153-8698-432D-9796-C5EECB7842DE}"/>
              </a:ext>
            </a:extLst>
          </p:cNvPr>
          <p:cNvGrpSpPr>
            <a:grpSpLocks/>
          </p:cNvGrpSpPr>
          <p:nvPr/>
        </p:nvGrpSpPr>
        <p:grpSpPr bwMode="auto">
          <a:xfrm>
            <a:off x="7323955" y="3070892"/>
            <a:ext cx="1006475" cy="2584450"/>
            <a:chOff x="6153715" y="2796377"/>
            <a:chExt cx="1005261" cy="2583980"/>
          </a:xfrm>
        </p:grpSpPr>
        <p:sp>
          <p:nvSpPr>
            <p:cNvPr id="94" name="Line 14">
              <a:extLst>
                <a:ext uri="{FF2B5EF4-FFF2-40B4-BE49-F238E27FC236}">
                  <a16:creationId xmlns:a16="http://schemas.microsoft.com/office/drawing/2014/main" id="{11CF60D5-821A-40BE-AE95-A64E6621C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14841" y="2796377"/>
              <a:ext cx="244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15">
              <a:extLst>
                <a:ext uri="{FF2B5EF4-FFF2-40B4-BE49-F238E27FC236}">
                  <a16:creationId xmlns:a16="http://schemas.microsoft.com/office/drawing/2014/main" id="{0CD2B14D-1B83-4DFE-8E96-06262ACDD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5554" y="2805346"/>
              <a:ext cx="5385" cy="25540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19">
              <a:extLst>
                <a:ext uri="{FF2B5EF4-FFF2-40B4-BE49-F238E27FC236}">
                  <a16:creationId xmlns:a16="http://schemas.microsoft.com/office/drawing/2014/main" id="{B42526A4-EE9E-4981-89CD-271C2B920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0932" y="2823284"/>
              <a:ext cx="0" cy="25499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20">
              <a:extLst>
                <a:ext uri="{FF2B5EF4-FFF2-40B4-BE49-F238E27FC236}">
                  <a16:creationId xmlns:a16="http://schemas.microsoft.com/office/drawing/2014/main" id="{0008FED5-F3B6-4770-8C6D-9E9A594E6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3715" y="2832255"/>
              <a:ext cx="3015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36">
              <a:extLst>
                <a:ext uri="{FF2B5EF4-FFF2-40B4-BE49-F238E27FC236}">
                  <a16:creationId xmlns:a16="http://schemas.microsoft.com/office/drawing/2014/main" id="{E1D27363-0BAE-4822-A029-67B935B8F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44204" y="5380357"/>
              <a:ext cx="47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9" name="组合 58">
            <a:extLst>
              <a:ext uri="{FF2B5EF4-FFF2-40B4-BE49-F238E27FC236}">
                <a16:creationId xmlns:a16="http://schemas.microsoft.com/office/drawing/2014/main" id="{8F795B54-009C-4AF4-A795-C1B3C167BA6A}"/>
              </a:ext>
            </a:extLst>
          </p:cNvPr>
          <p:cNvGrpSpPr>
            <a:grpSpLocks/>
          </p:cNvGrpSpPr>
          <p:nvPr/>
        </p:nvGrpSpPr>
        <p:grpSpPr bwMode="auto">
          <a:xfrm>
            <a:off x="3574281" y="4329783"/>
            <a:ext cx="1225913" cy="1007607"/>
            <a:chOff x="2403731" y="4054344"/>
            <a:chExt cx="1224541" cy="1007696"/>
          </a:xfrm>
        </p:grpSpPr>
        <p:sp>
          <p:nvSpPr>
            <p:cNvPr id="100" name="Line 42">
              <a:extLst>
                <a:ext uri="{FF2B5EF4-FFF2-40B4-BE49-F238E27FC236}">
                  <a16:creationId xmlns:a16="http://schemas.microsoft.com/office/drawing/2014/main" id="{06DA6420-B3CD-4D7F-A23D-A8131F1B0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0993" y="4054344"/>
              <a:ext cx="0" cy="6323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Rectangle 43">
              <a:extLst>
                <a:ext uri="{FF2B5EF4-FFF2-40B4-BE49-F238E27FC236}">
                  <a16:creationId xmlns:a16="http://schemas.microsoft.com/office/drawing/2014/main" id="{44EC73E8-F450-4CA8-8889-BA2B784B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731" y="4112645"/>
              <a:ext cx="775168" cy="284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800" b="1">
                  <a:latin typeface="Times New Roman" panose="02020603050405020304" pitchFamily="18" charset="0"/>
                </a:rPr>
                <a:t>miss2</a:t>
              </a:r>
            </a:p>
          </p:txBody>
        </p:sp>
        <p:sp>
          <p:nvSpPr>
            <p:cNvPr id="102" name="Text Box 44">
              <a:extLst>
                <a:ext uri="{FF2B5EF4-FFF2-40B4-BE49-F238E27FC236}">
                  <a16:creationId xmlns:a16="http://schemas.microsoft.com/office/drawing/2014/main" id="{55FCE211-F8D3-401F-BCAE-12A731FE7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0218" y="4723443"/>
              <a:ext cx="758054" cy="338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缺页</a:t>
              </a:r>
              <a:endParaRPr lang="en-US" altLang="zh-CN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50">
            <a:extLst>
              <a:ext uri="{FF2B5EF4-FFF2-40B4-BE49-F238E27FC236}">
                <a16:creationId xmlns:a16="http://schemas.microsoft.com/office/drawing/2014/main" id="{09CB40C3-D0BD-4027-B470-EB323B155275}"/>
              </a:ext>
            </a:extLst>
          </p:cNvPr>
          <p:cNvGrpSpPr>
            <a:grpSpLocks/>
          </p:cNvGrpSpPr>
          <p:nvPr/>
        </p:nvGrpSpPr>
        <p:grpSpPr bwMode="auto">
          <a:xfrm>
            <a:off x="4653780" y="2183479"/>
            <a:ext cx="768350" cy="2619375"/>
            <a:chOff x="2289" y="887"/>
            <a:chExt cx="428" cy="1168"/>
          </a:xfrm>
        </p:grpSpPr>
        <p:sp>
          <p:nvSpPr>
            <p:cNvPr id="104" name="Line 33">
              <a:extLst>
                <a:ext uri="{FF2B5EF4-FFF2-40B4-BE49-F238E27FC236}">
                  <a16:creationId xmlns:a16="http://schemas.microsoft.com/office/drawing/2014/main" id="{2CAA69BD-CCEC-462A-A7E6-2283D7D83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9" y="1832"/>
              <a:ext cx="0" cy="22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34">
              <a:extLst>
                <a:ext uri="{FF2B5EF4-FFF2-40B4-BE49-F238E27FC236}">
                  <a16:creationId xmlns:a16="http://schemas.microsoft.com/office/drawing/2014/main" id="{6582F4B3-80E1-421C-8D86-526196F9D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9" y="2055"/>
              <a:ext cx="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Line 35">
              <a:extLst>
                <a:ext uri="{FF2B5EF4-FFF2-40B4-BE49-F238E27FC236}">
                  <a16:creationId xmlns:a16="http://schemas.microsoft.com/office/drawing/2014/main" id="{B2E18EFC-563B-40A7-AAA7-C389D8B780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7" y="887"/>
              <a:ext cx="0" cy="1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Rectangle 45">
              <a:extLst>
                <a:ext uri="{FF2B5EF4-FFF2-40B4-BE49-F238E27FC236}">
                  <a16:creationId xmlns:a16="http://schemas.microsoft.com/office/drawing/2014/main" id="{E91B2F87-F0F3-46A9-B228-CB554629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1868"/>
              <a:ext cx="297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800" b="1">
                  <a:latin typeface="Times New Roman" panose="02020603050405020304" pitchFamily="18" charset="0"/>
                </a:rPr>
                <a:t>hit2</a:t>
              </a:r>
            </a:p>
          </p:txBody>
        </p:sp>
      </p:grpSp>
      <p:grpSp>
        <p:nvGrpSpPr>
          <p:cNvPr id="108" name="Group 64">
            <a:extLst>
              <a:ext uri="{FF2B5EF4-FFF2-40B4-BE49-F238E27FC236}">
                <a16:creationId xmlns:a16="http://schemas.microsoft.com/office/drawing/2014/main" id="{1EFD69F0-6C94-4B41-858B-4F881A3A21C3}"/>
              </a:ext>
            </a:extLst>
          </p:cNvPr>
          <p:cNvGrpSpPr>
            <a:grpSpLocks/>
          </p:cNvGrpSpPr>
          <p:nvPr/>
        </p:nvGrpSpPr>
        <p:grpSpPr bwMode="auto">
          <a:xfrm>
            <a:off x="2046906" y="1352973"/>
            <a:ext cx="5967412" cy="2017713"/>
            <a:chOff x="1037" y="540"/>
            <a:chExt cx="3324" cy="900"/>
          </a:xfrm>
        </p:grpSpPr>
        <p:sp>
          <p:nvSpPr>
            <p:cNvPr id="109" name="Rectangle 62">
              <a:extLst>
                <a:ext uri="{FF2B5EF4-FFF2-40B4-BE49-F238E27FC236}">
                  <a16:creationId xmlns:a16="http://schemas.microsoft.com/office/drawing/2014/main" id="{70B79050-4B68-4E2E-B5C0-AA2B9B816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540"/>
              <a:ext cx="3324" cy="900"/>
            </a:xfrm>
            <a:prstGeom prst="rect">
              <a:avLst/>
            </a:prstGeom>
            <a:solidFill>
              <a:srgbClr val="FF3399">
                <a:alpha val="29019"/>
              </a:srgbClr>
            </a:solidFill>
            <a:ln w="19050">
              <a:solidFill>
                <a:srgbClr val="CC0000"/>
              </a:solidFill>
              <a:prstDash val="dash"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b="1" i="1">
                <a:solidFill>
                  <a:srgbClr val="666699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110" name="Text Box 63">
              <a:extLst>
                <a:ext uri="{FF2B5EF4-FFF2-40B4-BE49-F238E27FC236}">
                  <a16:creationId xmlns:a16="http://schemas.microsoft.com/office/drawing/2014/main" id="{E740EE4D-A812-4B98-9625-03157A3FD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606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 b="1" i="1">
                  <a:solidFill>
                    <a:srgbClr val="CC0000"/>
                  </a:solidFill>
                  <a:latin typeface="Centaur" panose="02030504050205020304" pitchFamily="18" charset="0"/>
                  <a:ea typeface="微软雅黑" panose="020B0503020204020204" pitchFamily="34" charset="-122"/>
                </a:rPr>
                <a:t>CPU</a:t>
              </a:r>
            </a:p>
          </p:txBody>
        </p:sp>
      </p:grpSp>
      <p:sp>
        <p:nvSpPr>
          <p:cNvPr id="111" name="Rectangle 24">
            <a:extLst>
              <a:ext uri="{FF2B5EF4-FFF2-40B4-BE49-F238E27FC236}">
                <a16:creationId xmlns:a16="http://schemas.microsoft.com/office/drawing/2014/main" id="{87CD08D0-3A56-4866-8CA8-D0EB5AC35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468" y="2211081"/>
            <a:ext cx="5889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None/>
            </a:pP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5000"/>
              </a:lnSpc>
              <a:spcBef>
                <a:spcPct val="0"/>
              </a:spcBef>
              <a:buClrTx/>
              <a:buNone/>
            </a:pP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kumimoji="0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Line 21">
            <a:extLst>
              <a:ext uri="{FF2B5EF4-FFF2-40B4-BE49-F238E27FC236}">
                <a16:creationId xmlns:a16="http://schemas.microsoft.com/office/drawing/2014/main" id="{FE9F3112-B258-44FC-B5E3-A2170E523E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2218" y="5648992"/>
            <a:ext cx="2232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Text Box 66">
            <a:extLst>
              <a:ext uri="{FF2B5EF4-FFF2-40B4-BE49-F238E27FC236}">
                <a16:creationId xmlns:a16="http://schemas.microsoft.com/office/drawing/2014/main" id="{F17D6033-7CBC-4C4A-AA06-B9CA75AD0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5392" y="4456471"/>
            <a:ext cx="5604327" cy="21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2400" b="1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Miss1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</a:t>
            </a:r>
          </a:p>
          <a:p>
            <a:pPr>
              <a:buClrTx/>
              <a:buNone/>
            </a:pPr>
            <a:r>
              <a:rPr lang="en-US" altLang="zh-CN" sz="2400" b="1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Miss2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buClrTx/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缺页</a:t>
            </a:r>
          </a:p>
          <a:p>
            <a:pPr eaLnBrk="1" hangingPunct="1">
              <a:buClrTx/>
              <a:buFontTx/>
              <a:buNone/>
            </a:pPr>
            <a:r>
              <a:rPr lang="en-US" altLang="zh-CN" sz="2400" b="1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Miss3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在主存中，但不在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75" grpId="0"/>
      <p:bldP spid="87" grpId="0"/>
      <p:bldP spid="88" grpId="0" animBg="1"/>
      <p:bldP spid="90" grpId="0"/>
      <p:bldP spid="92" grpId="0"/>
      <p:bldP spid="1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3353729" cy="830999"/>
            <a:chOff x="908363" y="278221"/>
            <a:chExt cx="335372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353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The Whole Memory Access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完整的访存过程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88C63A-399A-49B0-8A53-D28AAB3F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113" y="1277216"/>
            <a:ext cx="9287774" cy="52409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CC13F2-882C-4892-BCF5-515FDB2E797E}"/>
              </a:ext>
            </a:extLst>
          </p:cNvPr>
          <p:cNvSpPr txBox="1"/>
          <p:nvPr/>
        </p:nvSpPr>
        <p:spPr>
          <a:xfrm>
            <a:off x="712249" y="5456903"/>
            <a:ext cx="2831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的总容量（直接相联）或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路的容量（组相联）不大于页尺寸</a:t>
            </a:r>
          </a:p>
        </p:txBody>
      </p:sp>
    </p:spTree>
    <p:extLst>
      <p:ext uri="{BB962C8B-B14F-4D97-AF65-F5344CB8AC3E}">
        <p14:creationId xmlns:p14="http://schemas.microsoft.com/office/powerpoint/2010/main" val="177492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4" y="320219"/>
            <a:ext cx="1795372" cy="830999"/>
            <a:chOff x="908364" y="278221"/>
            <a:chExt cx="179537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2"/>
              <a:ext cx="17953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Discussion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讨论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1793385-DEF7-4A90-9502-67B2AEF3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671280"/>
              </p:ext>
            </p:extLst>
          </p:nvPr>
        </p:nvGraphicFramePr>
        <p:xfrm>
          <a:off x="1067057" y="1277375"/>
          <a:ext cx="10072891" cy="360679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891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7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TLB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页表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Cache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说明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en-US" altLang="zh-CN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miss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hit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47" marR="91447" marT="45719" marB="45719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65">
            <a:extLst>
              <a:ext uri="{FF2B5EF4-FFF2-40B4-BE49-F238E27FC236}">
                <a16:creationId xmlns:a16="http://schemas.microsoft.com/office/drawing/2014/main" id="{F573D53B-876F-4C8D-A8C0-0DB6AF5F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502" y="2298138"/>
            <a:ext cx="5956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可能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命中说明信息在主存中，但不一定在</a:t>
            </a:r>
            <a:r>
              <a: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cache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中</a:t>
            </a:r>
          </a:p>
        </p:txBody>
      </p:sp>
      <p:sp>
        <p:nvSpPr>
          <p:cNvPr id="14" name="TextBox 66">
            <a:extLst>
              <a:ext uri="{FF2B5EF4-FFF2-40B4-BE49-F238E27FC236}">
                <a16:creationId xmlns:a16="http://schemas.microsoft.com/office/drawing/2014/main" id="{733BAB23-9B97-41E6-BF1D-A512723A7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027" y="2688663"/>
            <a:ext cx="6186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可能，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缺失但页表命中，信息在主存，就可能在</a:t>
            </a:r>
            <a:r>
              <a: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Cache</a:t>
            </a:r>
          </a:p>
        </p:txBody>
      </p:sp>
      <p:sp>
        <p:nvSpPr>
          <p:cNvPr id="15" name="TextBox 67">
            <a:extLst>
              <a:ext uri="{FF2B5EF4-FFF2-40B4-BE49-F238E27FC236}">
                <a16:creationId xmlns:a16="http://schemas.microsoft.com/office/drawing/2014/main" id="{86E8AE30-8BF0-47FE-9D50-5BD140DD4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7677" y="3039500"/>
            <a:ext cx="6518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可能，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缺失但页表命中，信息在主存，但可能不在</a:t>
            </a:r>
            <a:r>
              <a: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Cache</a:t>
            </a:r>
          </a:p>
        </p:txBody>
      </p:sp>
      <p:sp>
        <p:nvSpPr>
          <p:cNvPr id="16" name="TextBox 68">
            <a:extLst>
              <a:ext uri="{FF2B5EF4-FFF2-40B4-BE49-F238E27FC236}">
                <a16:creationId xmlns:a16="http://schemas.microsoft.com/office/drawing/2014/main" id="{AC79CDA2-D8C0-4452-A1C7-52E8D09E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202" y="3430025"/>
            <a:ext cx="6508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可能，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缺失页表缺失，信息不在主存，一定也不在</a:t>
            </a:r>
            <a:r>
              <a: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Cache</a:t>
            </a:r>
          </a:p>
        </p:txBody>
      </p:sp>
      <p:sp>
        <p:nvSpPr>
          <p:cNvPr id="17" name="TextBox 69">
            <a:extLst>
              <a:ext uri="{FF2B5EF4-FFF2-40B4-BE49-F238E27FC236}">
                <a16:creationId xmlns:a16="http://schemas.microsoft.com/office/drawing/2014/main" id="{A2447ADE-A3A5-4E30-8D6E-2C270899F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090" y="3809438"/>
            <a:ext cx="637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不可能，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页表缺失，信息不在主存，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中一定没有该页表项</a:t>
            </a:r>
          </a:p>
        </p:txBody>
      </p:sp>
      <p:sp>
        <p:nvSpPr>
          <p:cNvPr id="18" name="TextBox 70">
            <a:extLst>
              <a:ext uri="{FF2B5EF4-FFF2-40B4-BE49-F238E27FC236}">
                <a16:creationId xmlns:a16="http://schemas.microsoft.com/office/drawing/2014/main" id="{61BBA30D-AA91-430A-87A3-A40E424A9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740" y="4160275"/>
            <a:ext cx="568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同上</a:t>
            </a: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CC0B3923-63D3-41C3-8AFF-93F3C15E8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565" y="4550800"/>
            <a:ext cx="6745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不可能，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页表缺失，信息不在主存，一定也不在</a:t>
            </a:r>
            <a:r>
              <a:rPr kumimoji="0"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Cache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中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F6AB5ECA-9855-42D2-8AD9-80FB3DA0D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7677" y="1925075"/>
            <a:ext cx="5688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18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可能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，</a:t>
            </a:r>
            <a:r>
              <a:rPr kumimoji="0"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TLB</a:t>
            </a:r>
            <a:r>
              <a:rPr kumimoji="0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命中则页表一定命中，但实际上不会查页表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A2D81954-1FCB-4F06-B15F-A085C7E80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683" y="5419776"/>
            <a:ext cx="346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以上组合中，次好的情况是？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3C052019-64C6-4D88-A0E8-3C1A84F2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695" y="4980039"/>
            <a:ext cx="5921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最好的情况是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CC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，此时，访问主存几次？</a:t>
            </a:r>
          </a:p>
        </p:txBody>
      </p:sp>
      <p:sp>
        <p:nvSpPr>
          <p:cNvPr id="23" name="Text Box 29">
            <a:extLst>
              <a:ext uri="{FF2B5EF4-FFF2-40B4-BE49-F238E27FC236}">
                <a16:creationId xmlns:a16="http://schemas.microsoft.com/office/drawing/2014/main" id="{A6104630-0DDE-4096-923E-098DB4AFC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3331" y="4980039"/>
            <a:ext cx="1930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不需要访问主存！</a:t>
            </a:r>
          </a:p>
        </p:txBody>
      </p:sp>
      <p:sp>
        <p:nvSpPr>
          <p:cNvPr id="24" name="Text Box 30">
            <a:extLst>
              <a:ext uri="{FF2B5EF4-FFF2-40B4-BE49-F238E27FC236}">
                <a16:creationId xmlns:a16="http://schemas.microsoft.com/office/drawing/2014/main" id="{F7D5FAD3-5EEA-4278-81DD-E1513667A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745" y="5391201"/>
            <a:ext cx="3746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hit</a:t>
            </a:r>
            <a:endParaRPr lang="zh-CN" altLang="en-US" sz="2000" b="1" dirty="0">
              <a:solidFill>
                <a:srgbClr val="6633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31">
            <a:extLst>
              <a:ext uri="{FF2B5EF4-FFF2-40B4-BE49-F238E27FC236}">
                <a16:creationId xmlns:a16="http://schemas.microsoft.com/office/drawing/2014/main" id="{8F6268B1-37B9-4390-B853-A106F0143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9629" y="5411069"/>
            <a:ext cx="12341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None/>
            </a:pP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访存</a:t>
            </a:r>
            <a:r>
              <a:rPr lang="en-US" altLang="zh-CN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AF5FF628-42BC-41C7-B0DA-425B309AA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994" y="6288139"/>
            <a:ext cx="1982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zh-CN" altLang="en-US" sz="20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剩下的情况是</a:t>
            </a: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F53CE4EA-D9AB-4A36-AA66-B049B3A66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3994" y="6275439"/>
            <a:ext cx="214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hit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76D22C96-34B0-4465-BCC5-01B9E8B7E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594" y="6272930"/>
            <a:ext cx="3640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不需访问磁盘、但访存</a:t>
            </a:r>
            <a:r>
              <a:rPr lang="en-US" altLang="zh-CN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29" name="Text Box 35">
            <a:extLst>
              <a:ext uri="{FF2B5EF4-FFF2-40B4-BE49-F238E27FC236}">
                <a16:creationId xmlns:a16="http://schemas.microsoft.com/office/drawing/2014/main" id="{2EF44A83-3FAD-4FB4-82C4-A527C9CB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520" y="5881739"/>
            <a:ext cx="346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以上组合中，最坏的情况是？</a:t>
            </a:r>
          </a:p>
        </p:txBody>
      </p:sp>
      <p:sp>
        <p:nvSpPr>
          <p:cNvPr id="30" name="Text Box 36">
            <a:extLst>
              <a:ext uri="{FF2B5EF4-FFF2-40B4-BE49-F238E27FC236}">
                <a16:creationId xmlns:a16="http://schemas.microsoft.com/office/drawing/2014/main" id="{2F7ADA86-153F-4F80-B30A-7D6C577A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008" y="5869039"/>
            <a:ext cx="214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None/>
            </a:pP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  <a:r>
              <a:rPr lang="zh-CN" altLang="en-US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6633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miss</a:t>
            </a:r>
          </a:p>
        </p:txBody>
      </p:sp>
      <p:sp>
        <p:nvSpPr>
          <p:cNvPr id="31" name="Text Box 37">
            <a:extLst>
              <a:ext uri="{FF2B5EF4-FFF2-40B4-BE49-F238E27FC236}">
                <a16:creationId xmlns:a16="http://schemas.microsoft.com/office/drawing/2014/main" id="{74E890A3-CC32-430B-9239-72E3F628A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206" y="5841901"/>
            <a:ext cx="3184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需访问磁盘、并访存</a:t>
            </a:r>
            <a:r>
              <a:rPr lang="en-US" altLang="zh-CN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7811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4998039" cy="830999"/>
            <a:chOff x="908363" y="278221"/>
            <a:chExt cx="499803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4400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Two Level Page Table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IA-32+Linux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70891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两级页表（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IA-32+Linux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3" name="Picture 4">
            <a:extLst>
              <a:ext uri="{FF2B5EF4-FFF2-40B4-BE49-F238E27FC236}">
                <a16:creationId xmlns:a16="http://schemas.microsoft.com/office/drawing/2014/main" id="{B2254143-6821-44D8-8229-5393C7D0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68" y="1273994"/>
            <a:ext cx="8404225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67388BF8-ABA0-48B2-857C-7D8D54B8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305" y="2663057"/>
            <a:ext cx="985838" cy="401637"/>
          </a:xfrm>
          <a:prstGeom prst="rect">
            <a:avLst/>
          </a:prstGeom>
          <a:noFill/>
          <a:ln w="50800">
            <a:solidFill>
              <a:srgbClr val="FE9AA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2CC2E298-D0D3-46E7-9885-15D282611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268" y="2543994"/>
            <a:ext cx="566737" cy="371475"/>
          </a:xfrm>
          <a:prstGeom prst="rect">
            <a:avLst/>
          </a:prstGeom>
          <a:noFill/>
          <a:ln w="50800">
            <a:solidFill>
              <a:srgbClr val="FE9AA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BC18B643-95B0-4A78-96C5-13B557501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455" y="5228457"/>
            <a:ext cx="550863" cy="371475"/>
          </a:xfrm>
          <a:prstGeom prst="rect">
            <a:avLst/>
          </a:prstGeom>
          <a:noFill/>
          <a:ln w="50800">
            <a:solidFill>
              <a:srgbClr val="FE9AA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9BFFA1EC-17DD-44A2-88F9-BFB998B9F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755" y="4090219"/>
            <a:ext cx="1150938" cy="419100"/>
          </a:xfrm>
          <a:prstGeom prst="rect">
            <a:avLst/>
          </a:prstGeom>
          <a:noFill/>
          <a:ln w="508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71C8AB3-62FA-4B7D-919C-FE4459B51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243" y="3860032"/>
            <a:ext cx="1150937" cy="419100"/>
          </a:xfrm>
          <a:prstGeom prst="rect">
            <a:avLst/>
          </a:prstGeom>
          <a:noFill/>
          <a:ln w="508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5B21AD5B-0FD6-419A-9D2B-AA0BD645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9168" y="3082157"/>
            <a:ext cx="1079500" cy="1871662"/>
          </a:xfrm>
          <a:prstGeom prst="rect">
            <a:avLst/>
          </a:prstGeom>
          <a:solidFill>
            <a:schemeClr val="accent1">
              <a:alpha val="1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41" name="Group 16">
            <a:extLst>
              <a:ext uri="{FF2B5EF4-FFF2-40B4-BE49-F238E27FC236}">
                <a16:creationId xmlns:a16="http://schemas.microsoft.com/office/drawing/2014/main" id="{6A5F86A0-25AB-490C-A971-2F0EEFB8F1F1}"/>
              </a:ext>
            </a:extLst>
          </p:cNvPr>
          <p:cNvGrpSpPr>
            <a:grpSpLocks/>
          </p:cNvGrpSpPr>
          <p:nvPr/>
        </p:nvGrpSpPr>
        <p:grpSpPr bwMode="auto">
          <a:xfrm>
            <a:off x="2573030" y="1427982"/>
            <a:ext cx="5853113" cy="585787"/>
            <a:chOff x="503" y="933"/>
            <a:chExt cx="3687" cy="369"/>
          </a:xfrm>
        </p:grpSpPr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E93B6918-2B27-488A-BECB-A7527E03D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" y="951"/>
              <a:ext cx="3687" cy="329"/>
            </a:xfrm>
            <a:prstGeom prst="rect">
              <a:avLst/>
            </a:prstGeom>
            <a:noFill/>
            <a:ln w="508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E9B41106-5CE3-4ECE-98DD-466E67BCC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933"/>
              <a:ext cx="0" cy="338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15">
              <a:extLst>
                <a:ext uri="{FF2B5EF4-FFF2-40B4-BE49-F238E27FC236}">
                  <a16:creationId xmlns:a16="http://schemas.microsoft.com/office/drawing/2014/main" id="{82A126FB-18DD-491F-9873-FC9FDB576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4" y="964"/>
              <a:ext cx="0" cy="338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6F2EA11E-92A5-471F-A28D-CCBE6E3E060D}"/>
              </a:ext>
            </a:extLst>
          </p:cNvPr>
          <p:cNvSpPr txBox="1"/>
          <p:nvPr/>
        </p:nvSpPr>
        <p:spPr>
          <a:xfrm>
            <a:off x="3438218" y="232408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Level 1 table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D99ABA-74F9-4FD9-B512-46C92CC13F68}"/>
              </a:ext>
            </a:extLst>
          </p:cNvPr>
          <p:cNvSpPr txBox="1"/>
          <p:nvPr/>
        </p:nvSpPr>
        <p:spPr>
          <a:xfrm>
            <a:off x="5933768" y="218521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table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6052F99-11B8-4B78-A1E2-9BF64E236373}"/>
              </a:ext>
            </a:extLst>
          </p:cNvPr>
          <p:cNvSpPr txBox="1"/>
          <p:nvPr/>
        </p:nvSpPr>
        <p:spPr>
          <a:xfrm>
            <a:off x="7157885" y="560151"/>
            <a:ext cx="448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每页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，每个页表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1K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项，页目录表</a:t>
            </a:r>
            <a:r>
              <a:rPr lang="en-US" altLang="zh-CN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1K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</a:t>
            </a:r>
          </a:p>
        </p:txBody>
      </p:sp>
    </p:spTree>
    <p:extLst>
      <p:ext uri="{BB962C8B-B14F-4D97-AF65-F5344CB8AC3E}">
        <p14:creationId xmlns:p14="http://schemas.microsoft.com/office/powerpoint/2010/main" val="4531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4" y="320219"/>
            <a:ext cx="1638054" cy="831001"/>
            <a:chOff x="908364" y="278221"/>
            <a:chExt cx="1638054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4"/>
              <a:ext cx="16380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C113BD-4257-4126-8643-47D1B2F6BA01}"/>
              </a:ext>
            </a:extLst>
          </p:cNvPr>
          <p:cNvGrpSpPr/>
          <p:nvPr/>
        </p:nvGrpSpPr>
        <p:grpSpPr>
          <a:xfrm>
            <a:off x="2239769" y="853321"/>
            <a:ext cx="7730141" cy="5655633"/>
            <a:chOff x="3301652" y="28880"/>
            <a:chExt cx="8888413" cy="657860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CA451786-66A6-421D-9711-61B7CB711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1652" y="28880"/>
              <a:ext cx="8888413" cy="657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3FC68C7C-558B-4504-A956-1C0180348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7665" y="1614793"/>
              <a:ext cx="5137150" cy="1638300"/>
            </a:xfrm>
            <a:prstGeom prst="rect">
              <a:avLst/>
            </a:prstGeom>
            <a:solidFill>
              <a:srgbClr val="FFCC00">
                <a:alpha val="2392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b="1" i="1">
                <a:solidFill>
                  <a:srgbClr val="666699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50C57C89-2C46-4EE9-A4DB-07E4695E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252" y="3357868"/>
              <a:ext cx="4038600" cy="2655887"/>
            </a:xfrm>
            <a:prstGeom prst="rect">
              <a:avLst/>
            </a:prstGeom>
            <a:solidFill>
              <a:srgbClr val="FF0000">
                <a:alpha val="1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b="1" i="1">
                <a:solidFill>
                  <a:srgbClr val="666699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C8FD8A6-B3C3-48E1-BA91-4D2B4CDE3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0777" y="3718230"/>
              <a:ext cx="4114800" cy="1981200"/>
            </a:xfrm>
            <a:prstGeom prst="rect">
              <a:avLst/>
            </a:prstGeom>
            <a:solidFill>
              <a:srgbClr val="00CCFF">
                <a:alpha val="2392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b="1" i="1">
                <a:solidFill>
                  <a:srgbClr val="666699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sp>
        <p:nvSpPr>
          <p:cNvPr id="24" name="Text Box 7">
            <a:extLst>
              <a:ext uri="{FF2B5EF4-FFF2-40B4-BE49-F238E27FC236}">
                <a16:creationId xmlns:a16="http://schemas.microsoft.com/office/drawing/2014/main" id="{0BBEF97C-5572-47A3-B5FE-05293CA2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555" y="365039"/>
            <a:ext cx="421005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25000"/>
              </a:spcBef>
              <a:buClrTx/>
              <a:buFontTx/>
              <a:buNone/>
            </a:pPr>
            <a:r>
              <a:rPr kumimoji="0" lang="en-US" altLang="zh-CN" sz="2000" b="1" dirty="0" err="1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kumimoji="0" lang="zh-CN" altLang="en-US" sz="2000" b="1" dirty="0">
                <a:solidFill>
                  <a:srgbClr val="FF993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缺失：</a:t>
            </a:r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可由硬件也可由</a:t>
            </a:r>
            <a:r>
              <a:rPr kumimoji="0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</a:t>
            </a:r>
          </a:p>
          <a:p>
            <a:pPr eaLnBrk="1" hangingPunct="1">
              <a:spcBef>
                <a:spcPct val="2500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kumimoji="0"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缺失：</a:t>
            </a:r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硬件处理</a:t>
            </a:r>
          </a:p>
          <a:p>
            <a:pPr eaLnBrk="1" hangingPunct="1">
              <a:spcBef>
                <a:spcPct val="2500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FF65A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缺页：</a:t>
            </a:r>
            <a:r>
              <a:rPr kumimoji="0"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OS</a:t>
            </a:r>
            <a:r>
              <a:rPr kumimoji="0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处理（缺页异常）</a:t>
            </a:r>
          </a:p>
        </p:txBody>
      </p:sp>
    </p:spTree>
    <p:extLst>
      <p:ext uri="{BB962C8B-B14F-4D97-AF65-F5344CB8AC3E}">
        <p14:creationId xmlns:p14="http://schemas.microsoft.com/office/powerpoint/2010/main" val="264814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30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虚拟存储器的管理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的寻址方式（考虑虚拟存储器）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74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82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4695888" cy="831001"/>
            <a:chOff x="908363" y="278221"/>
            <a:chExt cx="4695888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46958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Classification of Cache Addressing Modes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52994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寻址方式分类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295EB3B-0A05-46E2-BA9E-F2D7CF17B91E}"/>
              </a:ext>
            </a:extLst>
          </p:cNvPr>
          <p:cNvSpPr txBox="1"/>
          <p:nvPr/>
        </p:nvSpPr>
        <p:spPr>
          <a:xfrm>
            <a:off x="1068122" y="1992662"/>
            <a:ext cx="10069830" cy="308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计算机系统中的地址分为两类：虚拟地址（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）和物理地址（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根据地址查找判断是否命中，这个地址是虚拟地址还是物理地址？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VIVT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virtual index and virtual tag 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：索引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和标记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均来自虚拟地址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PIPT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(physical index and physical tag)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：索引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和标记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均来自物理地址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VIPT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(virtual index and virtual tag)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：索引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来自虚拟地址，标记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来自物理地址</a:t>
            </a:r>
          </a:p>
        </p:txBody>
      </p:sp>
    </p:spTree>
    <p:extLst>
      <p:ext uri="{BB962C8B-B14F-4D97-AF65-F5344CB8AC3E}">
        <p14:creationId xmlns:p14="http://schemas.microsoft.com/office/powerpoint/2010/main" val="1701146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5100246" cy="839987"/>
            <a:chOff x="908363" y="278221"/>
            <a:chExt cx="5100246" cy="83998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4332094" cy="316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Index and Virtual Tag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VIVT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81112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虚拟索引虚拟标记（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VIVT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719F6A9-D3CA-4D9A-9E0E-0E3DE318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5213" y="1277691"/>
            <a:ext cx="6958543" cy="35892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185318-D6B4-4BA9-BB1D-05F1B20ACA2C}"/>
              </a:ext>
            </a:extLst>
          </p:cNvPr>
          <p:cNvSpPr txBox="1"/>
          <p:nvPr/>
        </p:nvSpPr>
        <p:spPr>
          <a:xfrm>
            <a:off x="7561006" y="4385187"/>
            <a:ext cx="1946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虚拟高速缓存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BC70C9-20A4-4F96-82C3-73E7E3846352}"/>
              </a:ext>
            </a:extLst>
          </p:cNvPr>
          <p:cNvSpPr txBox="1"/>
          <p:nvPr/>
        </p:nvSpPr>
        <p:spPr>
          <a:xfrm>
            <a:off x="1068122" y="4876321"/>
            <a:ext cx="10069830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中抽取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字段查询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如果命中，直接从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返回数据给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否则，通过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将虚拟地址转化为物理地址，再访问主存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5100246" cy="839987"/>
            <a:chOff x="908363" y="278221"/>
            <a:chExt cx="5100246" cy="83998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4332094" cy="316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Index and Virtual Tag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VIVT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81112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虚拟索引虚拟标记（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VIVT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7BC70C9-20A4-4F96-82C3-73E7E3846352}"/>
              </a:ext>
            </a:extLst>
          </p:cNvPr>
          <p:cNvSpPr txBox="1"/>
          <p:nvPr/>
        </p:nvSpPr>
        <p:spPr>
          <a:xfrm>
            <a:off x="1068122" y="1277705"/>
            <a:ext cx="10069830" cy="501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不需要每次访存的时候把虚拟地址经过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转换为物理地址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缩短了访存关键路径，提升了频率，提升了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访问速度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命中，也需要访问并更新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TLB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（两者可以并行）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进程切换需要冲刷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，或者增加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（进程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歧义问题（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ambiguity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别名问题（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alias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30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基本概念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虚拟存储器的管理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寻址方式（考虑虚拟存储器）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74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41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1987535" cy="831001"/>
            <a:chOff x="908363" y="278221"/>
            <a:chExt cx="1987535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16984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Ambiguity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歧义问题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25E4756-FF29-4990-84BF-97F18E89F823}"/>
              </a:ext>
            </a:extLst>
          </p:cNvPr>
          <p:cNvSpPr txBox="1"/>
          <p:nvPr/>
        </p:nvSpPr>
        <p:spPr>
          <a:xfrm>
            <a:off x="1068122" y="1277705"/>
            <a:ext cx="10069830" cy="445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虚拟地址映射到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进程的虚拟地址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0x4000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进程的虚拟地址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0x4000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0x3000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进程切换到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进程，导致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0x4000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地址访问命中，而对应的是物理地址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中的数据，从而出现错误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冲刷（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flush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（使用专门的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指令，例如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MIPS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），保证切换后的进程不会错误的命中上一个进程的缓存数据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1987535" cy="831001"/>
            <a:chOff x="908363" y="278221"/>
            <a:chExt cx="1987535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12054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25E4756-FF29-4990-84BF-97F18E89F823}"/>
              </a:ext>
            </a:extLst>
          </p:cNvPr>
          <p:cNvSpPr txBox="1"/>
          <p:nvPr/>
        </p:nvSpPr>
        <p:spPr>
          <a:xfrm>
            <a:off x="1068122" y="1277705"/>
            <a:ext cx="10069830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虚拟地址映射到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物理地址，例如进程间通信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假设虚拟地址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0x2000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0x4000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都映射到相同的物理地址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0x3000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，其中虚拟地址中的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[15…4]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位作为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，此时同一物理地址数据被加载到不同的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，容易破坏数据一致性。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CE2677-A138-4BB1-90BB-A1FE3172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734" y="3830217"/>
            <a:ext cx="6295678" cy="2432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B8811B1-142F-463A-B26A-D31B35A4A710}"/>
              </a:ext>
            </a:extLst>
          </p:cNvPr>
          <p:cNvSpPr txBox="1"/>
          <p:nvPr/>
        </p:nvSpPr>
        <p:spPr>
          <a:xfrm>
            <a:off x="7063156" y="4003989"/>
            <a:ext cx="4798142" cy="17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</a:t>
            </a:r>
            <a:endParaRPr lang="en-US" altLang="zh-CN" sz="20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共享页的映射方式采用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no-cache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每次分配的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索引到相同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10035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2" y="320219"/>
            <a:ext cx="5058569" cy="830155"/>
            <a:chOff x="908362" y="278221"/>
            <a:chExt cx="5058569" cy="83015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4"/>
              <a:ext cx="4509075" cy="306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Physical Index and Physical Tag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PIPT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76944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物理索引物理标记（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B185318-D6B4-4BA9-BB1D-05F1B20ACA2C}"/>
              </a:ext>
            </a:extLst>
          </p:cNvPr>
          <p:cNvSpPr txBox="1"/>
          <p:nvPr/>
        </p:nvSpPr>
        <p:spPr>
          <a:xfrm>
            <a:off x="7561006" y="4385187"/>
            <a:ext cx="1946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物理高速缓存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BC70C9-20A4-4F96-82C3-73E7E3846352}"/>
              </a:ext>
            </a:extLst>
          </p:cNvPr>
          <p:cNvSpPr txBox="1"/>
          <p:nvPr/>
        </p:nvSpPr>
        <p:spPr>
          <a:xfrm>
            <a:off x="1068122" y="4876321"/>
            <a:ext cx="10069830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中抽取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字段查询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物理地址的唯一性，使其不会产生歧义和别名问题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虚拟地址需要先翻译为物理地址，故访存性能比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VIVT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E96F80-01F8-4FC5-8CC9-2E36D8A4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9813" y="1275450"/>
            <a:ext cx="6282510" cy="35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2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2" y="320219"/>
            <a:ext cx="5079408" cy="831001"/>
            <a:chOff x="908362" y="278221"/>
            <a:chExt cx="5079408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4"/>
              <a:ext cx="438036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Index and Physical Tag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PIPT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7902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虚拟索引物理标记（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7BC70C9-20A4-4F96-82C3-73E7E3846352}"/>
              </a:ext>
            </a:extLst>
          </p:cNvPr>
          <p:cNvSpPr txBox="1"/>
          <p:nvPr/>
        </p:nvSpPr>
        <p:spPr>
          <a:xfrm>
            <a:off x="1068122" y="4876321"/>
            <a:ext cx="10069830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中抽取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中抽取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进行比较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的查找和物理地址的转换同时进行，性能优于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PIPT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不存在歧义问题，但依然存在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别名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AC79F6-A24A-4894-B372-E7C2C2BC34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3981" y="1268363"/>
            <a:ext cx="6348249" cy="36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3565659" cy="831001"/>
            <a:chOff x="908363" y="278221"/>
            <a:chExt cx="3565659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20018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VIPT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76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7C70BFE-EAEF-4AC3-9022-8A2B35233163}"/>
              </a:ext>
            </a:extLst>
          </p:cNvPr>
          <p:cNvSpPr txBox="1"/>
          <p:nvPr/>
        </p:nvSpPr>
        <p:spPr>
          <a:xfrm>
            <a:off x="1068122" y="1277705"/>
            <a:ext cx="1006983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中一路的容量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不大于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页大小时，将不会产生别名问题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此时，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位于页偏移之中，虚拟地址和物理地址对应的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VIPT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相当于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PIPT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95AE949-36CB-4A98-A4A3-60697B9F693D}"/>
              </a:ext>
            </a:extLst>
          </p:cNvPr>
          <p:cNvSpPr/>
          <p:nvPr/>
        </p:nvSpPr>
        <p:spPr>
          <a:xfrm>
            <a:off x="1068122" y="3441290"/>
            <a:ext cx="2540317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5CE703B3-7ED0-4E90-9C3C-4FD0CF49F5BD}"/>
              </a:ext>
            </a:extLst>
          </p:cNvPr>
          <p:cNvSpPr/>
          <p:nvPr/>
        </p:nvSpPr>
        <p:spPr>
          <a:xfrm>
            <a:off x="3612430" y="3441290"/>
            <a:ext cx="1735426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Offset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282DECB-4FA8-41C1-B794-689E8277FE26}"/>
              </a:ext>
            </a:extLst>
          </p:cNvPr>
          <p:cNvSpPr/>
          <p:nvPr/>
        </p:nvSpPr>
        <p:spPr>
          <a:xfrm>
            <a:off x="1068121" y="5279922"/>
            <a:ext cx="2540317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PPN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0DC983-3D58-4379-A1C6-32C240738A14}"/>
              </a:ext>
            </a:extLst>
          </p:cNvPr>
          <p:cNvSpPr/>
          <p:nvPr/>
        </p:nvSpPr>
        <p:spPr>
          <a:xfrm>
            <a:off x="1822532" y="4360606"/>
            <a:ext cx="1031494" cy="56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2FA100C-C0A2-4809-8495-BF5E1C8EC03D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2338279" y="4001728"/>
            <a:ext cx="2" cy="358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B3B051-6AA4-42ED-8B7F-879C58321B55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2338279" y="4921044"/>
            <a:ext cx="1" cy="358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69FF7D-7EB3-4C5D-878F-CB09A9EFB392}"/>
              </a:ext>
            </a:extLst>
          </p:cNvPr>
          <p:cNvCxnSpPr>
            <a:cxnSpLocks/>
          </p:cNvCxnSpPr>
          <p:nvPr/>
        </p:nvCxnSpPr>
        <p:spPr>
          <a:xfrm>
            <a:off x="3608438" y="3946399"/>
            <a:ext cx="0" cy="560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57500AF-2556-4C01-9B94-856D7A842A5B}"/>
              </a:ext>
            </a:extLst>
          </p:cNvPr>
          <p:cNvCxnSpPr>
            <a:cxnSpLocks/>
          </p:cNvCxnSpPr>
          <p:nvPr/>
        </p:nvCxnSpPr>
        <p:spPr>
          <a:xfrm>
            <a:off x="5348753" y="3942736"/>
            <a:ext cx="0" cy="560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F1A868B-3D05-46C1-A677-5DA39721CFF1}"/>
              </a:ext>
            </a:extLst>
          </p:cNvPr>
          <p:cNvCxnSpPr>
            <a:cxnSpLocks/>
          </p:cNvCxnSpPr>
          <p:nvPr/>
        </p:nvCxnSpPr>
        <p:spPr>
          <a:xfrm>
            <a:off x="4480143" y="4001728"/>
            <a:ext cx="0" cy="5014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57A7EF4-15FA-424F-AC48-72D71FF32CC9}"/>
              </a:ext>
            </a:extLst>
          </p:cNvPr>
          <p:cNvCxnSpPr>
            <a:cxnSpLocks/>
          </p:cNvCxnSpPr>
          <p:nvPr/>
        </p:nvCxnSpPr>
        <p:spPr>
          <a:xfrm>
            <a:off x="3608438" y="4213123"/>
            <a:ext cx="87170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02A17A1-3976-44B3-AEA4-6C49A6D30265}"/>
              </a:ext>
            </a:extLst>
          </p:cNvPr>
          <p:cNvCxnSpPr>
            <a:cxnSpLocks/>
          </p:cNvCxnSpPr>
          <p:nvPr/>
        </p:nvCxnSpPr>
        <p:spPr>
          <a:xfrm>
            <a:off x="4480143" y="4360606"/>
            <a:ext cx="87170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441CAE-8FE1-42BF-8A14-6AE86270434D}"/>
              </a:ext>
            </a:extLst>
          </p:cNvPr>
          <p:cNvSpPr txBox="1"/>
          <p:nvPr/>
        </p:nvSpPr>
        <p:spPr>
          <a:xfrm>
            <a:off x="3657598" y="4235800"/>
            <a:ext cx="76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endParaRPr lang="zh-CN" altLang="en-US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4C6D6F-BDDA-4069-B7B8-D49B063269DD}"/>
              </a:ext>
            </a:extLst>
          </p:cNvPr>
          <p:cNvSpPr txBox="1"/>
          <p:nvPr/>
        </p:nvSpPr>
        <p:spPr>
          <a:xfrm>
            <a:off x="4532537" y="4383283"/>
            <a:ext cx="76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offset</a:t>
            </a:r>
            <a:endParaRPr lang="zh-CN" altLang="en-US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D373B3E-6CB6-41FC-A305-D3EDE8A5DB1F}"/>
              </a:ext>
            </a:extLst>
          </p:cNvPr>
          <p:cNvSpPr/>
          <p:nvPr/>
        </p:nvSpPr>
        <p:spPr>
          <a:xfrm>
            <a:off x="6815097" y="3446205"/>
            <a:ext cx="2540317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VPN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693BEF0-670D-4712-8040-4719D283ECA2}"/>
              </a:ext>
            </a:extLst>
          </p:cNvPr>
          <p:cNvSpPr/>
          <p:nvPr/>
        </p:nvSpPr>
        <p:spPr>
          <a:xfrm>
            <a:off x="9359405" y="3446205"/>
            <a:ext cx="1735426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Offset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8CB6037-3AE6-440C-9AAF-894EFBE130B0}"/>
              </a:ext>
            </a:extLst>
          </p:cNvPr>
          <p:cNvSpPr/>
          <p:nvPr/>
        </p:nvSpPr>
        <p:spPr>
          <a:xfrm>
            <a:off x="6815096" y="5284837"/>
            <a:ext cx="2540317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PPN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92C6A0-77BC-47ED-9313-0E7C4646D249}"/>
              </a:ext>
            </a:extLst>
          </p:cNvPr>
          <p:cNvSpPr/>
          <p:nvPr/>
        </p:nvSpPr>
        <p:spPr>
          <a:xfrm>
            <a:off x="7569507" y="4365521"/>
            <a:ext cx="1031494" cy="5604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MMU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7D6D056-E2E3-4927-AF36-C386D63FAD16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 flipH="1">
            <a:off x="8085254" y="4006643"/>
            <a:ext cx="2" cy="358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94AB23C-CB5D-46E1-9841-C4754145244D}"/>
              </a:ext>
            </a:extLst>
          </p:cNvPr>
          <p:cNvCxnSpPr>
            <a:stCxn id="33" idx="2"/>
            <a:endCxn id="32" idx="0"/>
          </p:cNvCxnSpPr>
          <p:nvPr/>
        </p:nvCxnSpPr>
        <p:spPr>
          <a:xfrm>
            <a:off x="8085254" y="4925959"/>
            <a:ext cx="1" cy="358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B1F524C-3081-4CEE-8139-FBDEA93D8B9A}"/>
              </a:ext>
            </a:extLst>
          </p:cNvPr>
          <p:cNvCxnSpPr>
            <a:cxnSpLocks/>
          </p:cNvCxnSpPr>
          <p:nvPr/>
        </p:nvCxnSpPr>
        <p:spPr>
          <a:xfrm>
            <a:off x="9561892" y="4001728"/>
            <a:ext cx="0" cy="5100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D5E0AB2-3988-4519-A3FB-EC47BC2D9423}"/>
              </a:ext>
            </a:extLst>
          </p:cNvPr>
          <p:cNvCxnSpPr>
            <a:cxnSpLocks/>
          </p:cNvCxnSpPr>
          <p:nvPr/>
        </p:nvCxnSpPr>
        <p:spPr>
          <a:xfrm>
            <a:off x="11095728" y="3947651"/>
            <a:ext cx="0" cy="560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4D08575-E075-40BD-80D5-BA7909FB4FD2}"/>
              </a:ext>
            </a:extLst>
          </p:cNvPr>
          <p:cNvCxnSpPr>
            <a:cxnSpLocks/>
          </p:cNvCxnSpPr>
          <p:nvPr/>
        </p:nvCxnSpPr>
        <p:spPr>
          <a:xfrm>
            <a:off x="10227118" y="4006643"/>
            <a:ext cx="0" cy="5014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3CF0F99-6164-464F-BCA2-E695B48D758D}"/>
              </a:ext>
            </a:extLst>
          </p:cNvPr>
          <p:cNvCxnSpPr>
            <a:cxnSpLocks/>
          </p:cNvCxnSpPr>
          <p:nvPr/>
        </p:nvCxnSpPr>
        <p:spPr>
          <a:xfrm>
            <a:off x="9576619" y="4218038"/>
            <a:ext cx="6504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69C7DB7-E5A6-413C-B848-65269935A7D0}"/>
              </a:ext>
            </a:extLst>
          </p:cNvPr>
          <p:cNvCxnSpPr>
            <a:cxnSpLocks/>
          </p:cNvCxnSpPr>
          <p:nvPr/>
        </p:nvCxnSpPr>
        <p:spPr>
          <a:xfrm>
            <a:off x="10227118" y="4365521"/>
            <a:ext cx="87170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01BD1A89-F0D3-4EFB-8D0E-018C7251F89C}"/>
              </a:ext>
            </a:extLst>
          </p:cNvPr>
          <p:cNvSpPr txBox="1"/>
          <p:nvPr/>
        </p:nvSpPr>
        <p:spPr>
          <a:xfrm>
            <a:off x="9522561" y="4240715"/>
            <a:ext cx="76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endParaRPr lang="zh-CN" altLang="en-US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8C7FA8-56B1-44F8-8F1E-C6682BA61D72}"/>
              </a:ext>
            </a:extLst>
          </p:cNvPr>
          <p:cNvSpPr txBox="1"/>
          <p:nvPr/>
        </p:nvSpPr>
        <p:spPr>
          <a:xfrm>
            <a:off x="10279512" y="4388198"/>
            <a:ext cx="766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offset</a:t>
            </a:r>
            <a:endParaRPr lang="zh-CN" altLang="en-US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7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3565659" cy="831001"/>
            <a:chOff x="908363" y="278221"/>
            <a:chExt cx="3565659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20018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VIPT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76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D6228708-2558-457E-A6B8-9ECE2813EC86}"/>
              </a:ext>
            </a:extLst>
          </p:cNvPr>
          <p:cNvSpPr txBox="1"/>
          <p:nvPr/>
        </p:nvSpPr>
        <p:spPr>
          <a:xfrm>
            <a:off x="1068122" y="1277705"/>
            <a:ext cx="1006983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路组相联，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。现有物理地址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0x00000120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，虚拟地址为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0xE0001120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0xF0002120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同时映射到该物理地址（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页映射，虚拟地址和物理地址低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位相同）。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4788F2-5763-41C6-8CAD-E423B3F95E51}"/>
              </a:ext>
            </a:extLst>
          </p:cNvPr>
          <p:cNvSpPr txBox="1"/>
          <p:nvPr/>
        </p:nvSpPr>
        <p:spPr>
          <a:xfrm>
            <a:off x="1068122" y="3443961"/>
            <a:ext cx="10069830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（块内偏移占据地址低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），由于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路组相联，所以用于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Virtual Index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的位数为 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 (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16KB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 32 / 4) = 7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（即地址第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5~11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，这样对两个虚拟地址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0xE0001120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0xF0002120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位相同，那么一定会映射到同一个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组，然后利用物理地址作为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在组内匹配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，一定映射到同一个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，不产生别名问题。</a:t>
            </a:r>
          </a:p>
        </p:txBody>
      </p:sp>
    </p:spTree>
    <p:extLst>
      <p:ext uri="{BB962C8B-B14F-4D97-AF65-F5344CB8AC3E}">
        <p14:creationId xmlns:p14="http://schemas.microsoft.com/office/powerpoint/2010/main" val="306122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70BFE-EAEF-4AC3-9022-8A2B35233163}"/>
              </a:ext>
            </a:extLst>
          </p:cNvPr>
          <p:cNvSpPr txBox="1"/>
          <p:nvPr/>
        </p:nvSpPr>
        <p:spPr>
          <a:xfrm>
            <a:off x="1068122" y="1277705"/>
            <a:ext cx="10069830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中一路的容量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大于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页大小时，将可能产生别名问题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此时，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将同时占据虚拟地址中的页号和页偏移，造成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不唯一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0A7FC41-B29F-40E0-9B38-836A38732680}"/>
              </a:ext>
            </a:extLst>
          </p:cNvPr>
          <p:cNvGrpSpPr/>
          <p:nvPr/>
        </p:nvGrpSpPr>
        <p:grpSpPr>
          <a:xfrm>
            <a:off x="1068121" y="2723535"/>
            <a:ext cx="4283727" cy="2399070"/>
            <a:chOff x="1068121" y="3441290"/>
            <a:chExt cx="4283727" cy="239907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C95AE949-36CB-4A98-A4A3-60697B9F693D}"/>
                </a:ext>
              </a:extLst>
            </p:cNvPr>
            <p:cNvSpPr/>
            <p:nvPr/>
          </p:nvSpPr>
          <p:spPr>
            <a:xfrm>
              <a:off x="1068122" y="3441290"/>
              <a:ext cx="2540317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CE703B3-7ED0-4E90-9C3C-4FD0CF49F5BD}"/>
                </a:ext>
              </a:extLst>
            </p:cNvPr>
            <p:cNvSpPr/>
            <p:nvPr/>
          </p:nvSpPr>
          <p:spPr>
            <a:xfrm>
              <a:off x="3612430" y="3441290"/>
              <a:ext cx="1735426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Offset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282DECB-4FA8-41C1-B794-689E8277FE26}"/>
                </a:ext>
              </a:extLst>
            </p:cNvPr>
            <p:cNvSpPr/>
            <p:nvPr/>
          </p:nvSpPr>
          <p:spPr>
            <a:xfrm>
              <a:off x="1068121" y="5279922"/>
              <a:ext cx="2540317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PPN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C0DC983-3D58-4379-A1C6-32C240738A14}"/>
                </a:ext>
              </a:extLst>
            </p:cNvPr>
            <p:cNvSpPr/>
            <p:nvPr/>
          </p:nvSpPr>
          <p:spPr>
            <a:xfrm>
              <a:off x="1822532" y="4360606"/>
              <a:ext cx="1031494" cy="5604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MMU</a:t>
              </a:r>
              <a:endPara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92FA100C-C0A2-4809-8495-BF5E1C8EC03D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 flipH="1">
              <a:off x="2338279" y="4001728"/>
              <a:ext cx="2" cy="3588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65B3B051-6AA4-42ED-8B7F-879C58321B55}"/>
                </a:ext>
              </a:extLst>
            </p:cNvPr>
            <p:cNvCxnSpPr>
              <a:stCxn id="3" idx="2"/>
              <a:endCxn id="15" idx="0"/>
            </p:cNvCxnSpPr>
            <p:nvPr/>
          </p:nvCxnSpPr>
          <p:spPr>
            <a:xfrm>
              <a:off x="2338279" y="4921044"/>
              <a:ext cx="1" cy="3588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57500AF-2556-4C01-9B94-856D7A842A5B}"/>
                </a:ext>
              </a:extLst>
            </p:cNvPr>
            <p:cNvCxnSpPr>
              <a:cxnSpLocks/>
            </p:cNvCxnSpPr>
            <p:nvPr/>
          </p:nvCxnSpPr>
          <p:spPr>
            <a:xfrm>
              <a:off x="5348753" y="3942736"/>
              <a:ext cx="0" cy="8283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8F1A868B-3D05-46C1-A677-5DA39721CFF1}"/>
                </a:ext>
              </a:extLst>
            </p:cNvPr>
            <p:cNvCxnSpPr>
              <a:cxnSpLocks/>
            </p:cNvCxnSpPr>
            <p:nvPr/>
          </p:nvCxnSpPr>
          <p:spPr>
            <a:xfrm>
              <a:off x="4480143" y="4001728"/>
              <a:ext cx="0" cy="76930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457A7EF4-15FA-424F-AC48-72D71FF32CC9}"/>
                </a:ext>
              </a:extLst>
            </p:cNvPr>
            <p:cNvCxnSpPr>
              <a:cxnSpLocks/>
            </p:cNvCxnSpPr>
            <p:nvPr/>
          </p:nvCxnSpPr>
          <p:spPr>
            <a:xfrm>
              <a:off x="3216698" y="4626079"/>
              <a:ext cx="12634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02A17A1-3976-44B3-AEA4-6C49A6D30265}"/>
                </a:ext>
              </a:extLst>
            </p:cNvPr>
            <p:cNvCxnSpPr>
              <a:cxnSpLocks/>
            </p:cNvCxnSpPr>
            <p:nvPr/>
          </p:nvCxnSpPr>
          <p:spPr>
            <a:xfrm>
              <a:off x="4480143" y="4635908"/>
              <a:ext cx="871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A441CAE-8FE1-42BF-8A14-6AE86270434D}"/>
                </a:ext>
              </a:extLst>
            </p:cNvPr>
            <p:cNvSpPr txBox="1"/>
            <p:nvPr/>
          </p:nvSpPr>
          <p:spPr>
            <a:xfrm>
              <a:off x="3438767" y="4646228"/>
              <a:ext cx="766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index</a:t>
              </a:r>
              <a:endPara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F4C6D6F-BDDA-4069-B7B8-D49B063269DD}"/>
                </a:ext>
              </a:extLst>
            </p:cNvPr>
            <p:cNvSpPr txBox="1"/>
            <p:nvPr/>
          </p:nvSpPr>
          <p:spPr>
            <a:xfrm>
              <a:off x="4532537" y="4658585"/>
              <a:ext cx="766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66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offset</a:t>
              </a:r>
              <a:endPara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D76B657F-FB8B-4201-AC2A-7DBE3BEF7354}"/>
                </a:ext>
              </a:extLst>
            </p:cNvPr>
            <p:cNvCxnSpPr>
              <a:cxnSpLocks/>
            </p:cNvCxnSpPr>
            <p:nvPr/>
          </p:nvCxnSpPr>
          <p:spPr>
            <a:xfrm>
              <a:off x="3216698" y="3996813"/>
              <a:ext cx="0" cy="7865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9F13BF8-9BB9-4AE9-8F12-B7F253ACA38A}"/>
                </a:ext>
              </a:extLst>
            </p:cNvPr>
            <p:cNvCxnSpPr>
              <a:cxnSpLocks/>
            </p:cNvCxnSpPr>
            <p:nvPr/>
          </p:nvCxnSpPr>
          <p:spPr>
            <a:xfrm>
              <a:off x="3609986" y="3942736"/>
              <a:ext cx="0" cy="4141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8959578-9108-42F8-9F7C-0310F79A2774}"/>
                </a:ext>
              </a:extLst>
            </p:cNvPr>
            <p:cNvCxnSpPr>
              <a:cxnSpLocks/>
            </p:cNvCxnSpPr>
            <p:nvPr/>
          </p:nvCxnSpPr>
          <p:spPr>
            <a:xfrm>
              <a:off x="3602548" y="4252450"/>
              <a:ext cx="871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2746523-632A-476D-89E5-E964FB297595}"/>
                </a:ext>
              </a:extLst>
            </p:cNvPr>
            <p:cNvSpPr txBox="1"/>
            <p:nvPr/>
          </p:nvSpPr>
          <p:spPr>
            <a:xfrm>
              <a:off x="3651757" y="4246251"/>
              <a:ext cx="76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重叠</a:t>
              </a:r>
              <a:endPara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9C130638-9195-4948-8E8F-035C8C583F57}"/>
                </a:ext>
              </a:extLst>
            </p:cNvPr>
            <p:cNvSpPr/>
            <p:nvPr/>
          </p:nvSpPr>
          <p:spPr>
            <a:xfrm>
              <a:off x="3295271" y="4079211"/>
              <a:ext cx="245806" cy="24943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F84595A-22F7-45F1-AEE4-79D5521266C8}"/>
              </a:ext>
            </a:extLst>
          </p:cNvPr>
          <p:cNvGrpSpPr/>
          <p:nvPr/>
        </p:nvGrpSpPr>
        <p:grpSpPr>
          <a:xfrm>
            <a:off x="6824928" y="2718618"/>
            <a:ext cx="4283727" cy="2399070"/>
            <a:chOff x="1068121" y="3441290"/>
            <a:chExt cx="4283727" cy="239907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5A1AD423-546D-4D1B-A666-23A9658BE283}"/>
                </a:ext>
              </a:extLst>
            </p:cNvPr>
            <p:cNvSpPr/>
            <p:nvPr/>
          </p:nvSpPr>
          <p:spPr>
            <a:xfrm>
              <a:off x="1068122" y="3441290"/>
              <a:ext cx="2540317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4D23AB9B-03DF-415A-801E-876AC9A88B2F}"/>
                </a:ext>
              </a:extLst>
            </p:cNvPr>
            <p:cNvSpPr/>
            <p:nvPr/>
          </p:nvSpPr>
          <p:spPr>
            <a:xfrm>
              <a:off x="3612430" y="3441290"/>
              <a:ext cx="1735426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Offset</a:t>
              </a:r>
              <a:endPara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275EAD5F-89F5-4834-A075-6BDA133E3918}"/>
                </a:ext>
              </a:extLst>
            </p:cNvPr>
            <p:cNvSpPr/>
            <p:nvPr/>
          </p:nvSpPr>
          <p:spPr>
            <a:xfrm>
              <a:off x="1068121" y="5279922"/>
              <a:ext cx="2540317" cy="560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PPN</a:t>
              </a:r>
              <a:endPara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5969238-DF75-4254-B611-DDA75ED0A4F1}"/>
                </a:ext>
              </a:extLst>
            </p:cNvPr>
            <p:cNvSpPr/>
            <p:nvPr/>
          </p:nvSpPr>
          <p:spPr>
            <a:xfrm>
              <a:off x="1822532" y="4360606"/>
              <a:ext cx="1031494" cy="5604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MMU</a:t>
              </a:r>
              <a:endPara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6EC94DA-9F17-486A-AE89-5EDBD0F53E75}"/>
                </a:ext>
              </a:extLst>
            </p:cNvPr>
            <p:cNvCxnSpPr>
              <a:stCxn id="49" idx="2"/>
              <a:endCxn id="52" idx="0"/>
            </p:cNvCxnSpPr>
            <p:nvPr/>
          </p:nvCxnSpPr>
          <p:spPr>
            <a:xfrm flipH="1">
              <a:off x="2338279" y="4001728"/>
              <a:ext cx="2" cy="3588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87362F0F-C01B-4E13-816A-AEE90C8683A0}"/>
                </a:ext>
              </a:extLst>
            </p:cNvPr>
            <p:cNvCxnSpPr>
              <a:stCxn id="52" idx="2"/>
              <a:endCxn id="51" idx="0"/>
            </p:cNvCxnSpPr>
            <p:nvPr/>
          </p:nvCxnSpPr>
          <p:spPr>
            <a:xfrm>
              <a:off x="2338279" y="4921044"/>
              <a:ext cx="1" cy="3588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1EE7B043-B6C3-4C7A-A597-9B96CBA94E78}"/>
                </a:ext>
              </a:extLst>
            </p:cNvPr>
            <p:cNvCxnSpPr>
              <a:cxnSpLocks/>
            </p:cNvCxnSpPr>
            <p:nvPr/>
          </p:nvCxnSpPr>
          <p:spPr>
            <a:xfrm>
              <a:off x="5348753" y="3942736"/>
              <a:ext cx="0" cy="8283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F5C2AF58-1398-4E6A-BF85-40B19443390E}"/>
                </a:ext>
              </a:extLst>
            </p:cNvPr>
            <p:cNvCxnSpPr>
              <a:cxnSpLocks/>
            </p:cNvCxnSpPr>
            <p:nvPr/>
          </p:nvCxnSpPr>
          <p:spPr>
            <a:xfrm>
              <a:off x="4480143" y="4001728"/>
              <a:ext cx="0" cy="76930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2CA7328C-1784-4140-8C75-4FB12E66FAE0}"/>
                </a:ext>
              </a:extLst>
            </p:cNvPr>
            <p:cNvCxnSpPr>
              <a:cxnSpLocks/>
            </p:cNvCxnSpPr>
            <p:nvPr/>
          </p:nvCxnSpPr>
          <p:spPr>
            <a:xfrm>
              <a:off x="3216698" y="4626079"/>
              <a:ext cx="12634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39384473-0628-419E-9F9F-60977E02F301}"/>
                </a:ext>
              </a:extLst>
            </p:cNvPr>
            <p:cNvCxnSpPr>
              <a:cxnSpLocks/>
            </p:cNvCxnSpPr>
            <p:nvPr/>
          </p:nvCxnSpPr>
          <p:spPr>
            <a:xfrm>
              <a:off x="4480143" y="4635908"/>
              <a:ext cx="871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1A1E1CC-5781-4EF1-B20A-1D81CA1D0568}"/>
                </a:ext>
              </a:extLst>
            </p:cNvPr>
            <p:cNvSpPr txBox="1"/>
            <p:nvPr/>
          </p:nvSpPr>
          <p:spPr>
            <a:xfrm>
              <a:off x="3438767" y="4646228"/>
              <a:ext cx="766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006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index</a:t>
              </a:r>
              <a:endParaRPr lang="zh-CN" altLang="en-US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C71E22-44EF-4673-A702-A8CEF8BCC1E3}"/>
                </a:ext>
              </a:extLst>
            </p:cNvPr>
            <p:cNvSpPr txBox="1"/>
            <p:nvPr/>
          </p:nvSpPr>
          <p:spPr>
            <a:xfrm>
              <a:off x="4532537" y="4658585"/>
              <a:ext cx="766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66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offset</a:t>
              </a:r>
              <a:endParaRPr lang="zh-CN" altLang="en-US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78B783A-EDA3-4DF7-AFEB-17C2AE983887}"/>
                </a:ext>
              </a:extLst>
            </p:cNvPr>
            <p:cNvCxnSpPr>
              <a:cxnSpLocks/>
            </p:cNvCxnSpPr>
            <p:nvPr/>
          </p:nvCxnSpPr>
          <p:spPr>
            <a:xfrm>
              <a:off x="3216698" y="3996813"/>
              <a:ext cx="0" cy="7865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18FCA88B-4693-4EAB-9C03-2C9F46B694AD}"/>
                </a:ext>
              </a:extLst>
            </p:cNvPr>
            <p:cNvCxnSpPr>
              <a:cxnSpLocks/>
            </p:cNvCxnSpPr>
            <p:nvPr/>
          </p:nvCxnSpPr>
          <p:spPr>
            <a:xfrm>
              <a:off x="3609986" y="3942736"/>
              <a:ext cx="0" cy="4141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1DA25BA-CB5F-4ABF-BB0E-171312B806BB}"/>
                </a:ext>
              </a:extLst>
            </p:cNvPr>
            <p:cNvCxnSpPr>
              <a:cxnSpLocks/>
            </p:cNvCxnSpPr>
            <p:nvPr/>
          </p:nvCxnSpPr>
          <p:spPr>
            <a:xfrm>
              <a:off x="3602548" y="4252450"/>
              <a:ext cx="87170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9B3557F-7C51-45D5-83D5-871C6BAC8B1B}"/>
                </a:ext>
              </a:extLst>
            </p:cNvPr>
            <p:cNvSpPr txBox="1"/>
            <p:nvPr/>
          </p:nvSpPr>
          <p:spPr>
            <a:xfrm>
              <a:off x="3651757" y="4246251"/>
              <a:ext cx="76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重叠</a:t>
              </a:r>
              <a:endParaRPr lang="zh-CN" alt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C823F86A-C520-445E-AE19-E8014442239A}"/>
                </a:ext>
              </a:extLst>
            </p:cNvPr>
            <p:cNvSpPr/>
            <p:nvPr/>
          </p:nvSpPr>
          <p:spPr>
            <a:xfrm>
              <a:off x="3295271" y="4079211"/>
              <a:ext cx="245806" cy="24943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F4FAD4EA-540F-49E2-BADE-0A8655197B66}"/>
              </a:ext>
            </a:extLst>
          </p:cNvPr>
          <p:cNvSpPr/>
          <p:nvPr/>
        </p:nvSpPr>
        <p:spPr>
          <a:xfrm>
            <a:off x="3216697" y="5734338"/>
            <a:ext cx="5756807" cy="560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435EBD7-8306-46C6-AEE0-214D96CEF706}"/>
              </a:ext>
            </a:extLst>
          </p:cNvPr>
          <p:cNvCxnSpPr>
            <a:cxnSpLocks/>
          </p:cNvCxnSpPr>
          <p:nvPr/>
        </p:nvCxnSpPr>
        <p:spPr>
          <a:xfrm flipH="1">
            <a:off x="344129" y="2998837"/>
            <a:ext cx="72000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5BE6196-2C0D-4841-97E7-F1D750DFABF2}"/>
              </a:ext>
            </a:extLst>
          </p:cNvPr>
          <p:cNvCxnSpPr>
            <a:cxnSpLocks/>
          </p:cNvCxnSpPr>
          <p:nvPr/>
        </p:nvCxnSpPr>
        <p:spPr>
          <a:xfrm flipH="1">
            <a:off x="344130" y="2998837"/>
            <a:ext cx="1" cy="30157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F60E04F-AA12-4AA2-BB8A-D3CF46B8052B}"/>
              </a:ext>
            </a:extLst>
          </p:cNvPr>
          <p:cNvCxnSpPr>
            <a:cxnSpLocks/>
          </p:cNvCxnSpPr>
          <p:nvPr/>
        </p:nvCxnSpPr>
        <p:spPr>
          <a:xfrm flipH="1">
            <a:off x="344129" y="6014557"/>
            <a:ext cx="287256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D3FEE61-6F0B-45C4-A38B-872DDD75E18E}"/>
              </a:ext>
            </a:extLst>
          </p:cNvPr>
          <p:cNvCxnSpPr>
            <a:cxnSpLocks/>
          </p:cNvCxnSpPr>
          <p:nvPr/>
        </p:nvCxnSpPr>
        <p:spPr>
          <a:xfrm flipH="1">
            <a:off x="11104663" y="3008668"/>
            <a:ext cx="72000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4A49D6A2-ADD3-46B4-B054-1BC9955013FE}"/>
              </a:ext>
            </a:extLst>
          </p:cNvPr>
          <p:cNvCxnSpPr>
            <a:cxnSpLocks/>
          </p:cNvCxnSpPr>
          <p:nvPr/>
        </p:nvCxnSpPr>
        <p:spPr>
          <a:xfrm flipH="1">
            <a:off x="11846070" y="2998174"/>
            <a:ext cx="1" cy="301572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0846998C-E021-44F3-A63F-E9DCA3EA4779}"/>
              </a:ext>
            </a:extLst>
          </p:cNvPr>
          <p:cNvCxnSpPr>
            <a:cxnSpLocks/>
            <a:endCxn id="84" idx="3"/>
          </p:cNvCxnSpPr>
          <p:nvPr/>
        </p:nvCxnSpPr>
        <p:spPr>
          <a:xfrm flipH="1">
            <a:off x="8973504" y="6013894"/>
            <a:ext cx="2845514" cy="6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C21030C-65AD-4926-9B3A-F94C416D0A04}"/>
              </a:ext>
            </a:extLst>
          </p:cNvPr>
          <p:cNvSpPr txBox="1"/>
          <p:nvPr/>
        </p:nvSpPr>
        <p:spPr>
          <a:xfrm>
            <a:off x="3482085" y="5324278"/>
            <a:ext cx="523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两个虚拟地址指向同一个物理地址</a:t>
            </a:r>
            <a:endParaRPr lang="zh-CN" altLang="en-US" dirty="0">
              <a:solidFill>
                <a:srgbClr val="00B05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397130F7-22E3-43E1-9954-3726133E5E9A}"/>
              </a:ext>
            </a:extLst>
          </p:cNvPr>
          <p:cNvGrpSpPr/>
          <p:nvPr/>
        </p:nvGrpSpPr>
        <p:grpSpPr>
          <a:xfrm>
            <a:off x="967493" y="320219"/>
            <a:ext cx="3565659" cy="831001"/>
            <a:chOff x="908363" y="278221"/>
            <a:chExt cx="3565659" cy="8310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835FF81-D41D-4056-98A1-A67926050CB5}"/>
                </a:ext>
              </a:extLst>
            </p:cNvPr>
            <p:cNvSpPr/>
            <p:nvPr/>
          </p:nvSpPr>
          <p:spPr>
            <a:xfrm>
              <a:off x="908363" y="801444"/>
              <a:ext cx="20018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VIPT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F01838C-7CBC-4851-A844-0917F264A71F}"/>
                </a:ext>
              </a:extLst>
            </p:cNvPr>
            <p:cNvSpPr/>
            <p:nvPr/>
          </p:nvSpPr>
          <p:spPr>
            <a:xfrm>
              <a:off x="1197484" y="278221"/>
              <a:ext cx="3276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88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67493" y="320219"/>
            <a:ext cx="3565659" cy="831001"/>
            <a:chOff x="908363" y="278221"/>
            <a:chExt cx="3565659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4"/>
              <a:ext cx="20018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VIPT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76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D6228708-2558-457E-A6B8-9ECE2813EC86}"/>
              </a:ext>
            </a:extLst>
          </p:cNvPr>
          <p:cNvSpPr txBox="1"/>
          <p:nvPr/>
        </p:nvSpPr>
        <p:spPr>
          <a:xfrm>
            <a:off x="1068122" y="1277705"/>
            <a:ext cx="1006983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路组相联，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。现有物理地址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0x00000120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，虚拟地址为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0xE0001120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0xF0002120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同时映射到该物理地址（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页映射，虚拟地址和物理地址低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位相同）。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14788F2-5763-41C6-8CAD-E423B3F95E51}"/>
              </a:ext>
            </a:extLst>
          </p:cNvPr>
          <p:cNvSpPr txBox="1"/>
          <p:nvPr/>
        </p:nvSpPr>
        <p:spPr>
          <a:xfrm>
            <a:off x="1068122" y="3443961"/>
            <a:ext cx="10069830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990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（块内偏移占据地址低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位），由于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路组相联，所以用于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Virtual Index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的位数为 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 (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32KB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 32 / 4) = 8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（即地址第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5~12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，这样对两个虚拟地址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0xE0001120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0xF0002120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位不相同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，那么会映射到不同的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组，这样就会造成同一物理地址存在于两个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内，产生别名问题。</a:t>
            </a:r>
          </a:p>
        </p:txBody>
      </p:sp>
    </p:spTree>
    <p:extLst>
      <p:ext uri="{BB962C8B-B14F-4D97-AF65-F5344CB8AC3E}">
        <p14:creationId xmlns:p14="http://schemas.microsoft.com/office/powerpoint/2010/main" val="76363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70BFE-EAEF-4AC3-9022-8A2B35233163}"/>
              </a:ext>
            </a:extLst>
          </p:cNvPr>
          <p:cNvSpPr txBox="1"/>
          <p:nvPr/>
        </p:nvSpPr>
        <p:spPr>
          <a:xfrm>
            <a:off x="1068122" y="1995461"/>
            <a:ext cx="10069830" cy="373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提高相联度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，将索引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 offset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字段范围之内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使用大页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，将索引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 offset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字段范围之内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：调整虚实映射，避免相同物理地址数据加载到不同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对于直接相联，在建立共享映射的时候，虚拟地址都是按照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对于组相联，在建立共享映射的时候，虚拟地址都是按照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一路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BF0F0D-24FF-40E3-921A-260DC3EC02AC}"/>
              </a:ext>
            </a:extLst>
          </p:cNvPr>
          <p:cNvGrpSpPr/>
          <p:nvPr/>
        </p:nvGrpSpPr>
        <p:grpSpPr>
          <a:xfrm>
            <a:off x="967493" y="320219"/>
            <a:ext cx="3565659" cy="831001"/>
            <a:chOff x="908363" y="278221"/>
            <a:chExt cx="3565659" cy="831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963FC61-85B1-47C0-9231-B52DACF62F9D}"/>
                </a:ext>
              </a:extLst>
            </p:cNvPr>
            <p:cNvSpPr/>
            <p:nvPr/>
          </p:nvSpPr>
          <p:spPr>
            <a:xfrm>
              <a:off x="908363" y="801444"/>
              <a:ext cx="20018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Alias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VIPT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5088492-5AD5-487D-9F58-A94D0F204400}"/>
                </a:ext>
              </a:extLst>
            </p:cNvPr>
            <p:cNvSpPr/>
            <p:nvPr/>
          </p:nvSpPr>
          <p:spPr>
            <a:xfrm>
              <a:off x="1197484" y="278221"/>
              <a:ext cx="3276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VIPT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中的别名问题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34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70BFE-EAEF-4AC3-9022-8A2B35233163}"/>
              </a:ext>
            </a:extLst>
          </p:cNvPr>
          <p:cNvSpPr txBox="1"/>
          <p:nvPr/>
        </p:nvSpPr>
        <p:spPr>
          <a:xfrm>
            <a:off x="1068122" y="1277706"/>
            <a:ext cx="10069830" cy="390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VIVT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存在歧义、别名等问题，软件维护成本过高，是最难管理的高速缓存，目前几乎不再使用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如果组相连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的一路的大小小于等于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，一般硬件采用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VIPT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如果一路大小大于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4KB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，一般采用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PIPT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方式，也不排除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VIPT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方式，但需要软件（操作系统）的协助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BF0F0D-24FF-40E3-921A-260DC3EC02AC}"/>
              </a:ext>
            </a:extLst>
          </p:cNvPr>
          <p:cNvGrpSpPr/>
          <p:nvPr/>
        </p:nvGrpSpPr>
        <p:grpSpPr>
          <a:xfrm>
            <a:off x="967493" y="320219"/>
            <a:ext cx="1667552" cy="831001"/>
            <a:chOff x="908363" y="278221"/>
            <a:chExt cx="1667552" cy="8310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963FC61-85B1-47C0-9231-B52DACF62F9D}"/>
                </a:ext>
              </a:extLst>
            </p:cNvPr>
            <p:cNvSpPr/>
            <p:nvPr/>
          </p:nvSpPr>
          <p:spPr>
            <a:xfrm>
              <a:off x="908363" y="801444"/>
              <a:ext cx="16675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5088492-5AD5-487D-9F58-A94D0F204400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8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30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基本概念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虚拟存储器的管理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的寻址方式（考虑虚拟存储器）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74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009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存储层次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高速缓冲存储器（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其它存储器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37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主存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非易失存储器：机械硬盘及固态硬盘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新型非易失存储器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计算型存储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871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Memories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121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主存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非易失存储器：机械硬盘及固态硬盘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新型非易失存储器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计算型存储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871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Memories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495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D3D864A-1338-4919-81B4-65D40D5D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24" y="1280047"/>
            <a:ext cx="10235488" cy="457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122861" cy="830998"/>
            <a:chOff x="908363" y="278221"/>
            <a:chExt cx="3122861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122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Overview of Main System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主存系统概述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A57B4B7-A95C-4E7A-AF16-753D320882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93419" y="4248724"/>
            <a:ext cx="329518" cy="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FB03225-F295-45AE-B0BC-72CD773F30F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73472" y="3116826"/>
            <a:ext cx="341668" cy="38228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9ACF0F-CE5E-44F0-82D8-8D9A96761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686804" y="2391921"/>
            <a:ext cx="675423" cy="636424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A8AB550-C3AA-4FAB-8A77-DB69E403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43" y="1811757"/>
            <a:ext cx="660859" cy="1062008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431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250680" cy="830998"/>
            <a:chOff x="908363" y="278221"/>
            <a:chExt cx="325068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2506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Overview of DRAM System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主存的物理结构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18B478D-FF6B-449F-A1AA-441D50491BD7}"/>
              </a:ext>
            </a:extLst>
          </p:cNvPr>
          <p:cNvGrpSpPr/>
          <p:nvPr/>
        </p:nvGrpSpPr>
        <p:grpSpPr>
          <a:xfrm>
            <a:off x="1055983" y="1352049"/>
            <a:ext cx="10086062" cy="3086445"/>
            <a:chOff x="1272293" y="1204566"/>
            <a:chExt cx="10086062" cy="30864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E71E63B-F37F-40B9-9B50-B8CD6B662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72293" y="2566986"/>
              <a:ext cx="4486275" cy="17240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B987CE0-4948-4E6F-A210-B7C502A8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08968" y="1204566"/>
              <a:ext cx="5249387" cy="308644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FCA6FD-49BF-41B2-ADB4-BD46E6C2F695}"/>
                </a:ext>
              </a:extLst>
            </p:cNvPr>
            <p:cNvSpPr txBox="1"/>
            <p:nvPr/>
          </p:nvSpPr>
          <p:spPr>
            <a:xfrm>
              <a:off x="1272293" y="1327878"/>
              <a:ext cx="44862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DIMM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dual in-line memory module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）：双列直插式内存模组，其触点分布在内存条两面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BE259AD-DE10-4650-ABE5-A934A67C5D74}"/>
              </a:ext>
            </a:extLst>
          </p:cNvPr>
          <p:cNvSpPr txBox="1"/>
          <p:nvPr/>
        </p:nvSpPr>
        <p:spPr>
          <a:xfrm>
            <a:off x="1068122" y="4443701"/>
            <a:ext cx="10069830" cy="22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通常，一个主存系统许多个独立的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DIMMs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个或多个独立的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是一组同步工作的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的集合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设备包含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个或多个独立的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最后，每个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由一组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存储阵列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 array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）构成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496602" cy="830999"/>
            <a:chOff x="908363" y="278221"/>
            <a:chExt cx="349660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34966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Basic Nomenclature of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0748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中基本术语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0D1AC189-1691-4CF9-9E59-B1414B64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1" y="1998175"/>
            <a:ext cx="9717181" cy="377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4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559532" cy="830999"/>
            <a:chOff x="908363" y="278221"/>
            <a:chExt cx="155953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15595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Channel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通道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B770AD26-E486-4B3D-8FE2-07CB155C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0" y="2267052"/>
            <a:ext cx="9338098" cy="326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691D1A-D58E-4FE4-BF01-733F25E51C26}"/>
              </a:ext>
            </a:extLst>
          </p:cNvPr>
          <p:cNvSpPr txBox="1"/>
          <p:nvPr/>
        </p:nvSpPr>
        <p:spPr>
          <a:xfrm>
            <a:off x="1471246" y="1541333"/>
            <a:ext cx="6512549" cy="44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88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主存控制器和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模块之间的数据通路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80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360761" cy="830999"/>
            <a:chOff x="908363" y="278221"/>
            <a:chExt cx="136076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1254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Rank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0716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Rank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D691D1A-D58E-4FE4-BF01-733F25E51C26}"/>
              </a:ext>
            </a:extLst>
          </p:cNvPr>
          <p:cNvSpPr txBox="1"/>
          <p:nvPr/>
        </p:nvSpPr>
        <p:spPr>
          <a:xfrm>
            <a:off x="2340078" y="1138207"/>
            <a:ext cx="8596408" cy="12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个或多个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芯片构成的集合，也称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内所有的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芯片以“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步调一致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”的方式工作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F0A19CF-C18F-4610-8D46-1A9A294D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06" y="2348733"/>
            <a:ext cx="7677150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E76B3E9-3AF9-4193-92FF-5C615DB4A3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51531" y="6093645"/>
            <a:ext cx="2374900" cy="0"/>
          </a:xfrm>
          <a:prstGeom prst="line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55A0365-3DC3-4C58-8CFD-C3F890D2C7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26431" y="3429820"/>
            <a:ext cx="0" cy="2663825"/>
          </a:xfrm>
          <a:prstGeom prst="line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F99EC34-2E06-467A-952F-6AFC817739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51531" y="6353995"/>
            <a:ext cx="381635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F3A44FF-9A01-42D0-AF85-5E5819B55B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667881" y="3429820"/>
            <a:ext cx="0" cy="2906713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38508E4-71F1-440F-A9B5-C31DAFEF7A1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83556" y="3429820"/>
            <a:ext cx="142875" cy="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807DC60-4F96-4DF6-86AE-A4788EBDBF6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83556" y="4234683"/>
            <a:ext cx="142875" cy="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3D76236-D7F8-4C44-B743-665F9BC556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83556" y="5117333"/>
            <a:ext cx="142875" cy="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093DC84-21FB-4154-B241-A03850F8AB0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83556" y="5877745"/>
            <a:ext cx="142875" cy="0"/>
          </a:xfrm>
          <a:prstGeom prst="straightConnector1">
            <a:avLst/>
          </a:prstGeom>
          <a:noFill/>
          <a:ln w="28575" algn="ctr">
            <a:solidFill>
              <a:srgbClr val="00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4E011E-A0F8-4967-97FF-B52D27D59CB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09131" y="5877745"/>
            <a:ext cx="144462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2EAF682-81F9-4EC3-8572-FB764748AC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18656" y="5055420"/>
            <a:ext cx="144462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36C844-27FF-4B5F-A1BF-19269F24994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09131" y="4136258"/>
            <a:ext cx="144462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A7B9292-D0B6-4778-9913-D8C7A3C4119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09131" y="3429820"/>
            <a:ext cx="144462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8720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360761" cy="830999"/>
            <a:chOff x="908363" y="278221"/>
            <a:chExt cx="136076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1254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Rank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0716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Rank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D691D1A-D58E-4FE4-BF01-733F25E51C26}"/>
              </a:ext>
            </a:extLst>
          </p:cNvPr>
          <p:cNvSpPr txBox="1"/>
          <p:nvPr/>
        </p:nvSpPr>
        <p:spPr>
          <a:xfrm>
            <a:off x="1523999" y="1275857"/>
            <a:ext cx="9147015" cy="393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的位宽 ≠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芯片的位宽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芯片的数目由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的位宽决定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假设主存系统总位宽为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64bits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，两款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芯片的位宽分别为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8bits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16bits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前者，一个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内需集成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；后者，一个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内需集成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芯片的总容量没有限制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最多可包含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65477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354349" cy="830999"/>
            <a:chOff x="908363" y="278221"/>
            <a:chExt cx="135434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12547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Bank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06522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Bank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E4CB3597-1B13-41A4-A15A-8FD697C2F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4" y="1711339"/>
            <a:ext cx="5688946" cy="350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659A7AB-DBBF-4D2C-86C6-022F0E39005B}"/>
              </a:ext>
            </a:extLst>
          </p:cNvPr>
          <p:cNvSpPr txBox="1"/>
          <p:nvPr/>
        </p:nvSpPr>
        <p:spPr>
          <a:xfrm>
            <a:off x="6931741" y="1741361"/>
            <a:ext cx="5043949" cy="310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内部一组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的存储阵列构成，也称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每次访存只针对一个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，每次选中的存储单元集合称为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一个字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字的位宽等于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芯片位宽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7E696C-9E88-4A46-8FB9-828D10C5CF08}"/>
              </a:ext>
            </a:extLst>
          </p:cNvPr>
          <p:cNvSpPr txBox="1"/>
          <p:nvPr/>
        </p:nvSpPr>
        <p:spPr>
          <a:xfrm>
            <a:off x="1065815" y="5509216"/>
            <a:ext cx="10801720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芯片内的多个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并发工作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，不同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可以处于访存周期的不同阶段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349919" cy="763732"/>
            <a:chOff x="635243" y="278221"/>
            <a:chExt cx="5349919" cy="7637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5"/>
              <a:ext cx="5349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Management Method of Early Main Memory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早期主存的管理方式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主存的容量有限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VS.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程序员不希望受到物理主存大小的限制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操作系统支持多道程序，如何让多个程序安全地共享主存？</a:t>
            </a:r>
          </a:p>
        </p:txBody>
      </p:sp>
      <p:pic>
        <p:nvPicPr>
          <p:cNvPr id="7" name="Picture 4" descr="D:\Program Files (x86)\Microsoft Office\MEDIA\CAGCAT10\j0195384.wmf">
            <a:extLst>
              <a:ext uri="{FF2B5EF4-FFF2-40B4-BE49-F238E27FC236}">
                <a16:creationId xmlns:a16="http://schemas.microsoft.com/office/drawing/2014/main" id="{BAA01FDB-3935-43EC-8A2E-25A00037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82" y="4508500"/>
            <a:ext cx="20447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云形 7">
            <a:extLst>
              <a:ext uri="{FF2B5EF4-FFF2-40B4-BE49-F238E27FC236}">
                <a16:creationId xmlns:a16="http://schemas.microsoft.com/office/drawing/2014/main" id="{6DDCB47F-9279-4FC3-9E76-A78FB801B430}"/>
              </a:ext>
            </a:extLst>
          </p:cNvPr>
          <p:cNvSpPr/>
          <p:nvPr/>
        </p:nvSpPr>
        <p:spPr bwMode="auto">
          <a:xfrm>
            <a:off x="3766974" y="2719452"/>
            <a:ext cx="5817011" cy="2199059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/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调入代码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调入数据块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数据块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用完后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调入新的数据块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该调入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or data???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崩溃！！！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7BB40-6B33-4554-A792-EF2BE482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744" y="5193786"/>
            <a:ext cx="57245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程序员直接参与管理主存（</a:t>
            </a:r>
            <a:r>
              <a:rPr kumimoji="0"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AutoNum type="arabicPeriod"/>
            </a:pPr>
            <a:r>
              <a:rPr kumimoji="0"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分解程序并覆盖主存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的方式执行程序</a:t>
            </a:r>
            <a:endParaRPr kumimoji="0"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63C8C-9F57-4E7C-95C6-9EDC81B65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371" y="6154163"/>
            <a:ext cx="3384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困难 </a:t>
            </a:r>
            <a:r>
              <a:rPr kumimoji="0"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繁琐 </a:t>
            </a:r>
            <a:r>
              <a:rPr kumimoji="0"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不安全</a:t>
            </a:r>
          </a:p>
        </p:txBody>
      </p:sp>
    </p:spTree>
    <p:extLst>
      <p:ext uri="{BB962C8B-B14F-4D97-AF65-F5344CB8AC3E}">
        <p14:creationId xmlns:p14="http://schemas.microsoft.com/office/powerpoint/2010/main" val="29155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139635" cy="831000"/>
            <a:chOff x="908362" y="278221"/>
            <a:chExt cx="2139635" cy="83099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3"/>
              <a:ext cx="21396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Array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存储阵列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A9091DA0-5FDA-462C-B0DF-8CF5AEB0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48" y="1278720"/>
            <a:ext cx="7891423" cy="279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14BC31-8455-4CB3-8A95-ACEB70CD25FB}"/>
              </a:ext>
            </a:extLst>
          </p:cNvPr>
          <p:cNvSpPr txBox="1"/>
          <p:nvPr/>
        </p:nvSpPr>
        <p:spPr>
          <a:xfrm>
            <a:off x="1052051" y="4163403"/>
            <a:ext cx="10078065" cy="19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芯片通常被描述为“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”（读作“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by 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”），指输出引脚数目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芯片内每个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多个存储阵列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组成，其数目由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决定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每个存储阵列中的每个存储单元保存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位信息，因此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列宽度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549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166242" cy="831001"/>
            <a:chOff x="908363" y="278221"/>
            <a:chExt cx="1166242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1166242" cy="30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Row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56310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614BC31-8455-4CB3-8A95-ACEB70CD25FB}"/>
              </a:ext>
            </a:extLst>
          </p:cNvPr>
          <p:cNvSpPr txBox="1"/>
          <p:nvPr/>
        </p:nvSpPr>
        <p:spPr>
          <a:xfrm>
            <a:off x="1052051" y="5195793"/>
            <a:ext cx="10078065" cy="128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每次访存将激活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中所有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芯片的同一行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行也被称为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80EAE71-2F56-4812-81CF-B8EC40A0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64" y="1281215"/>
            <a:ext cx="78232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67C998-78F2-4125-8EEE-2E1C589F92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66477" y="3657702"/>
            <a:ext cx="1223962" cy="0"/>
          </a:xfrm>
          <a:prstGeom prst="line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701E29D-CD26-4468-9BA2-D23E744465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5977" y="3652940"/>
            <a:ext cx="1223962" cy="0"/>
          </a:xfrm>
          <a:prstGeom prst="line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8FAE04E-6EC6-4B77-ADA7-BA95FE02BA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56052" y="3670402"/>
            <a:ext cx="1223962" cy="0"/>
          </a:xfrm>
          <a:prstGeom prst="line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687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1166242" cy="831001"/>
            <a:chOff x="908363" y="278221"/>
            <a:chExt cx="1166242" cy="831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1166242" cy="30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Row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56310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列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614BC31-8455-4CB3-8A95-ACEB70CD25FB}"/>
              </a:ext>
            </a:extLst>
          </p:cNvPr>
          <p:cNvSpPr txBox="1"/>
          <p:nvPr/>
        </p:nvSpPr>
        <p:spPr>
          <a:xfrm>
            <a:off x="1052051" y="2000303"/>
            <a:ext cx="10078065" cy="341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一列数据是主存中最小的可寻址单位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一列数据的宽度与物理通道中数据总线的宽度相同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在现代主存中，每次列访问命令将读取多个列的数据（称为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突发传输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496602" cy="830999"/>
            <a:chOff x="908363" y="278221"/>
            <a:chExt cx="349660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26115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Parallelism in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0748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中的并行性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614BC31-8455-4CB3-8A95-ACEB70CD25FB}"/>
              </a:ext>
            </a:extLst>
          </p:cNvPr>
          <p:cNvSpPr txBox="1"/>
          <p:nvPr/>
        </p:nvSpPr>
        <p:spPr>
          <a:xfrm>
            <a:off x="1052051" y="2000303"/>
            <a:ext cx="10078065" cy="341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是一组独立的，可寻址的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芯片集合，支持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级的并行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是一组独立的，可寻址的存储阵列的集合，多个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可并发操作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级可通过流水化访存请求支持并发操作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9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875039" cy="832820"/>
            <a:chOff x="908363" y="278221"/>
            <a:chExt cx="3875039" cy="83281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3319506" cy="309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Location of Data in a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58591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中的数据位置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4AE73B-2575-4522-998E-8C78495368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3611" y="1278718"/>
            <a:ext cx="7742598" cy="4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8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777" cy="832821"/>
            <a:chOff x="908363" y="278221"/>
            <a:chExt cx="2365777" cy="832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365777" cy="309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 Mapping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地址转换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F60050B-0527-4745-90E3-CDEF61D2507D}"/>
              </a:ext>
            </a:extLst>
          </p:cNvPr>
          <p:cNvSpPr txBox="1"/>
          <p:nvPr/>
        </p:nvSpPr>
        <p:spPr>
          <a:xfrm>
            <a:off x="1052051" y="1282547"/>
            <a:ext cx="10078065" cy="3750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物理访存地址被解析为如下字段：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Channel ID, rank ID, bank ID, row ID, column ID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row:rank:bank:channel:column:blkoffset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row:column:rank:bank:channel:blkoffset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行将被放置到同一行中，可提升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行缓存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row buffer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）命中率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4014756" cy="832820"/>
            <a:chOff x="908363" y="278221"/>
            <a:chExt cx="4014756" cy="83281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621416" cy="309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DRAM Cell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1T1C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72563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1T1C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C6864C5E-F145-440C-BC4F-BF133C07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85" y="1278193"/>
            <a:ext cx="9545437" cy="507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8BB188-D028-45F8-808F-04767AEA7B05}"/>
              </a:ext>
            </a:extLst>
          </p:cNvPr>
          <p:cNvSpPr txBox="1"/>
          <p:nvPr/>
        </p:nvSpPr>
        <p:spPr>
          <a:xfrm>
            <a:off x="6341806" y="1111045"/>
            <a:ext cx="5545394" cy="172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每个存储单元由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个“晶体管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电容”对构成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电容需要周期性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刷新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，导致其读写性能低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控制信号包括行、列扫描信号，时钟等等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30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5010351" cy="830999"/>
            <a:chOff x="908362" y="278221"/>
            <a:chExt cx="501035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2"/>
              <a:ext cx="35259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Example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DRAM Array Access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7212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存储阵列的访问示例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FF338F-0395-438D-9DBE-F724DD64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799" y="1275589"/>
            <a:ext cx="8554064" cy="52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2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496603" cy="830998"/>
            <a:chOff x="908362" y="278221"/>
            <a:chExt cx="3496603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30638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Cost of Accessing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0748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的访问代价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4F9B956-815B-443F-BF39-411B9A59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050" y="1274812"/>
            <a:ext cx="9105900" cy="23812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22E3E5-9016-48A7-A29B-7897A9423D40}"/>
              </a:ext>
            </a:extLst>
          </p:cNvPr>
          <p:cNvSpPr txBox="1"/>
          <p:nvPr/>
        </p:nvSpPr>
        <p:spPr>
          <a:xfrm>
            <a:off x="1052051" y="3986427"/>
            <a:ext cx="10078065" cy="243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行缓存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row buffer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内部扮演了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的角色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RB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：访问时间为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20ns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，仅需要将数据从行缓存搬运到输出引脚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RB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：访问时间为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40ns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，读存储阵列，再将数据从行缓存搬运到输出引脚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RB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冲突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：访问时间为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60ns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，先写回数据，再读新行，最后搬运数据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496602" cy="830999"/>
            <a:chOff x="908363" y="278221"/>
            <a:chExt cx="349660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2827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Burst Access of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0748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的突发访问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3BC9B4A-07E2-4444-9C54-A2DD77FDB016}"/>
              </a:ext>
            </a:extLst>
          </p:cNvPr>
          <p:cNvSpPr txBox="1"/>
          <p:nvPr/>
        </p:nvSpPr>
        <p:spPr>
          <a:xfrm>
            <a:off x="1052051" y="2000303"/>
            <a:ext cx="10078065" cy="19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连续传输同一行中多个相邻的存储单元中（列地址）的数据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突发长度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Burst Length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）是连续传输的数据数目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9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1775446" cy="763733"/>
            <a:chOff x="635244" y="278221"/>
            <a:chExt cx="1775446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6"/>
              <a:ext cx="17754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分页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BB4EB1-BE8C-44BA-BCCA-A14EE40BB8F7}"/>
              </a:ext>
            </a:extLst>
          </p:cNvPr>
          <p:cNvSpPr txBox="1"/>
          <p:nvPr/>
        </p:nvSpPr>
        <p:spPr>
          <a:xfrm>
            <a:off x="1068122" y="1284738"/>
            <a:ext cx="10069830" cy="520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基本思想：把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地址空间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主存空间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的概念区分开来。程序员在地址空间里编写程序，而程序则在真正的主存中运行。由一个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专门的机制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实现地址空间和实际主存之间的映射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虚拟地址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Virtual Address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，简称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进程所用地址（地址空间中的地址），也称为逻辑地址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所有进程都有一致的虚拟地址空间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物理地址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Physical Address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，简称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指令或数据的实际内存地址，也称为实地址、主存地址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60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3496602" cy="830999"/>
            <a:chOff x="908363" y="278221"/>
            <a:chExt cx="3496602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2827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Burst Access of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20748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的突发访问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C1069A14-9982-482F-A210-41514B1C3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83" y="1516432"/>
            <a:ext cx="811847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29542A-BE3E-4D3E-B6F8-1B17E53B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300128"/>
            <a:ext cx="83756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5C836E8-2B30-416F-BE8C-B4830EAA130A}"/>
              </a:ext>
            </a:extLst>
          </p:cNvPr>
          <p:cNvCxnSpPr/>
          <p:nvPr/>
        </p:nvCxnSpPr>
        <p:spPr>
          <a:xfrm>
            <a:off x="0" y="4149213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5B80B8D-0009-4309-BEA9-E05DAA098D9D}"/>
              </a:ext>
            </a:extLst>
          </p:cNvPr>
          <p:cNvSpPr txBox="1"/>
          <p:nvPr/>
        </p:nvSpPr>
        <p:spPr>
          <a:xfrm>
            <a:off x="457006" y="2664543"/>
            <a:ext cx="107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 = 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73A9B9-F167-480D-9CAC-47CC7A84B33A}"/>
              </a:ext>
            </a:extLst>
          </p:cNvPr>
          <p:cNvSpPr txBox="1"/>
          <p:nvPr/>
        </p:nvSpPr>
        <p:spPr>
          <a:xfrm>
            <a:off x="461922" y="5265178"/>
            <a:ext cx="107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 = 4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07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552590" cy="830998"/>
            <a:chOff x="908363" y="278221"/>
            <a:chExt cx="255259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5525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Refresh Mechanism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刷新机制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1961E1-6A9A-4963-860B-546D0466E291}"/>
              </a:ext>
            </a:extLst>
          </p:cNvPr>
          <p:cNvSpPr txBox="1"/>
          <p:nvPr/>
        </p:nvSpPr>
        <p:spPr>
          <a:xfrm>
            <a:off x="1052051" y="1282549"/>
            <a:ext cx="10078065" cy="19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是最小刷新单位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一般而言，当环境温度低于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单元的刷新时间间隔为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64ms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刷新分为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刷新或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Bank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刷新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53E82-476D-4979-91CB-1CACC020BE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486" y="3497669"/>
            <a:ext cx="9277350" cy="2905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5C28EA-C068-42AF-BD24-65947BDCD8EE}"/>
              </a:ext>
            </a:extLst>
          </p:cNvPr>
          <p:cNvSpPr txBox="1"/>
          <p:nvPr/>
        </p:nvSpPr>
        <p:spPr>
          <a:xfrm>
            <a:off x="4168877" y="6223819"/>
            <a:ext cx="583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FF0066"/>
                </a:solidFill>
              </a:rPr>
              <a:t>注意：刷新过程中所有</a:t>
            </a:r>
            <a:r>
              <a:rPr lang="en-US" altLang="zh-CN" b="1" dirty="0">
                <a:solidFill>
                  <a:srgbClr val="FF0066"/>
                </a:solidFill>
              </a:rPr>
              <a:t>Bank</a:t>
            </a:r>
            <a:r>
              <a:rPr lang="zh-CN" altLang="en-US" b="1" dirty="0">
                <a:solidFill>
                  <a:srgbClr val="FF0066"/>
                </a:solidFill>
              </a:rPr>
              <a:t>都要停止工作</a:t>
            </a:r>
          </a:p>
        </p:txBody>
      </p:sp>
    </p:spTree>
    <p:extLst>
      <p:ext uri="{BB962C8B-B14F-4D97-AF65-F5344CB8AC3E}">
        <p14:creationId xmlns:p14="http://schemas.microsoft.com/office/powerpoint/2010/main" val="542275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886887" cy="830998"/>
            <a:chOff x="908362" y="278221"/>
            <a:chExt cx="2886887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28868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Classification of DRAM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4506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DRAM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的分类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C1961E1-6A9A-4963-860B-546D0466E291}"/>
              </a:ext>
            </a:extLst>
          </p:cNvPr>
          <p:cNvSpPr txBox="1"/>
          <p:nvPr/>
        </p:nvSpPr>
        <p:spPr>
          <a:xfrm>
            <a:off x="1535978" y="1282549"/>
            <a:ext cx="9130164" cy="2009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：同步动态随机存储器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的命令发送和数据传输都以一个时钟信号为基准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DDR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：双倍数据传输率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SDRAM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在时钟的上升沿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下降沿都可触发数据传输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3CBE86-7714-467D-81D0-6FB34D61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977" y="3451613"/>
            <a:ext cx="9130164" cy="31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1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4509210" cy="830998"/>
            <a:chOff x="908362" y="278221"/>
            <a:chExt cx="450921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45092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Problems of Memory System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96903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总结：主存系统的问题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52051" y="1282547"/>
            <a:ext cx="10078065" cy="48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芯片引脚数目增加缓慢，使得处理器对存储器的访问带宽日益紧张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容量每两年增加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倍，但延迟不会有太大改变，导致存储墙问题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数据中心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25%~40%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的功耗数据传输之上，可达数据运算功耗的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倍以上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可通过提升行缓存命中率、更优化的数据摆放、更优化的策略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主存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非易失存储器：机械硬盘及固态硬盘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新型非易失存储器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计算型存储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871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Memories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914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1910079" cy="830999"/>
            <a:chOff x="908362" y="278221"/>
            <a:chExt cx="191007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1805339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Disk Driver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机械硬盘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DA380E-DBC4-4CD3-BD6D-C3BA73DA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5294" y="1278192"/>
            <a:ext cx="8834967" cy="50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269150" cy="830999"/>
            <a:chOff x="908363" y="278221"/>
            <a:chExt cx="2269150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2"/>
              <a:ext cx="20609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Disk Structure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硬盘的构成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645B9A5-DE19-4659-A2D3-FDF4B17D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924" y="2128223"/>
            <a:ext cx="4371363" cy="4066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5004B7-50BF-4A60-8E96-4556FCF6897D}"/>
              </a:ext>
            </a:extLst>
          </p:cNvPr>
          <p:cNvSpPr txBox="1"/>
          <p:nvPr/>
        </p:nvSpPr>
        <p:spPr>
          <a:xfrm>
            <a:off x="1052051" y="1282547"/>
            <a:ext cx="10078065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Platter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：磁性盘片，用于存储信息，每个盘片由两个面（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surface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）构成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107EB7-AFCD-421C-863F-94F53C96ADAF}"/>
              </a:ext>
            </a:extLst>
          </p:cNvPr>
          <p:cNvSpPr txBox="1"/>
          <p:nvPr/>
        </p:nvSpPr>
        <p:spPr>
          <a:xfrm>
            <a:off x="5444287" y="1965889"/>
            <a:ext cx="6413416" cy="396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：磁头，用于读写数据，每面一个磁头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Spindle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：主轴，盘片绕其高速旋转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：磁道，每个面上多个同心圆区域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Sector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：扇区，磁道上的容量相同的若干子区域，是进行数据读写的基本单位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Cylinder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：柱面，具有相同编号的磁道集合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9FAC6F-7875-4CC3-BFB9-7F21EACAF7E2}"/>
              </a:ext>
            </a:extLst>
          </p:cNvPr>
          <p:cNvSpPr txBox="1"/>
          <p:nvPr/>
        </p:nvSpPr>
        <p:spPr>
          <a:xfrm>
            <a:off x="1268360" y="6194323"/>
            <a:ext cx="797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磁盘存储容量 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磁头数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磁道（柱面）数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每道扇区数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每扇区字节数</a:t>
            </a:r>
          </a:p>
        </p:txBody>
      </p:sp>
    </p:spTree>
    <p:extLst>
      <p:ext uri="{BB962C8B-B14F-4D97-AF65-F5344CB8AC3E}">
        <p14:creationId xmlns:p14="http://schemas.microsoft.com/office/powerpoint/2010/main" val="15576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346369" cy="830999"/>
            <a:chOff x="908362" y="278221"/>
            <a:chExt cx="3346369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2"/>
              <a:ext cx="235594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Disk Access Cost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05724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硬盘读取响应时间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35004B7-50BF-4A60-8E96-4556FCF6897D}"/>
              </a:ext>
            </a:extLst>
          </p:cNvPr>
          <p:cNvSpPr txBox="1"/>
          <p:nvPr/>
        </p:nvSpPr>
        <p:spPr>
          <a:xfrm>
            <a:off x="1052051" y="1282547"/>
            <a:ext cx="10078065" cy="452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寻道时间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：磁头从开始移动到数据所在磁道所需要的时间，寻道时间越短，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I/O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操作越快，目前磁盘的平均寻道时间一般都在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10ms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旋转延迟：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盘片旋转将请求数据所在扇区移至读写磁头下方所需要的时间，旋转延迟取决于磁盘转速，普通硬盘一般都是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7200rpm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数据传输时间：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完成传输所请求的数据所需要的时间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277441" cy="830997"/>
            <a:chOff x="908362" y="278221"/>
            <a:chExt cx="3277441" cy="830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22674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Solid State Disk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9883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固态硬盘（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SSD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A53CD3E-E6FA-4552-A481-DEA8DB3D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280959"/>
            <a:ext cx="89535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2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346369" cy="842652"/>
            <a:chOff x="908362" y="278221"/>
            <a:chExt cx="3346369" cy="84265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2818062" cy="319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Architecture of a SSD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05724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固态硬盘体系结构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56FDBF3-0A70-4CE3-B9BB-99C1250DFC1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172" y="1556721"/>
            <a:ext cx="10056247" cy="4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1775446" cy="763733"/>
            <a:chOff x="635244" y="278221"/>
            <a:chExt cx="1775446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6"/>
              <a:ext cx="17754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分页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8BB4EB1-BE8C-44BA-BCCA-A14EE40BB8F7}"/>
              </a:ext>
            </a:extLst>
          </p:cNvPr>
          <p:cNvSpPr txBox="1"/>
          <p:nvPr/>
        </p:nvSpPr>
        <p:spPr>
          <a:xfrm>
            <a:off x="1068122" y="1284738"/>
            <a:ext cx="10069830" cy="515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主存被分成固定长且较小的存储区域（页框、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实页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每个进程虚拟空间被划分成同样大小的区域（页、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虚页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虚页可装到主存中任意可用的实页面中</a:t>
            </a: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无需用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连续实页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来存放一个进程的虚页</a:t>
            </a: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操作系统为每个进程生成一个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页表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page table, PT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基于页表，由专门硬件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（内存管理单元，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MMU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代码和数据由处理器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按需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调入主存，非一次性加载</a:t>
            </a:r>
          </a:p>
        </p:txBody>
      </p:sp>
    </p:spTree>
    <p:extLst>
      <p:ext uri="{BB962C8B-B14F-4D97-AF65-F5344CB8AC3E}">
        <p14:creationId xmlns:p14="http://schemas.microsoft.com/office/powerpoint/2010/main" val="28493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289991" cy="830997"/>
            <a:chOff x="908362" y="278221"/>
            <a:chExt cx="2289991" cy="830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18250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Nand Flash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008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Nand Flash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8" name="Rectangle 3">
            <a:extLst>
              <a:ext uri="{FF2B5EF4-FFF2-40B4-BE49-F238E27FC236}">
                <a16:creationId xmlns:a16="http://schemas.microsoft.com/office/drawing/2014/main" id="{8064EED2-618B-4102-927D-4762B3193764}"/>
              </a:ext>
            </a:extLst>
          </p:cNvPr>
          <p:cNvSpPr txBox="1">
            <a:spLocks noChangeArrowheads="1"/>
          </p:cNvSpPr>
          <p:nvPr/>
        </p:nvSpPr>
        <p:spPr>
          <a:xfrm>
            <a:off x="1847850" y="1109222"/>
            <a:ext cx="84963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  芯片</a:t>
            </a:r>
            <a:r>
              <a:rPr lang="en-US" altLang="zh-TW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 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块</a:t>
            </a:r>
            <a:r>
              <a:rPr lang="en-US" altLang="zh-TW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sym typeface="Wingdings" panose="05000000000000000000" pitchFamily="2" charset="2"/>
              </a:rPr>
              <a:t> </a:t>
            </a:r>
            <a:r>
              <a:rPr lang="zh-CN" altLang="en-US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页</a:t>
            </a:r>
            <a:endParaRPr lang="zh-TW" altLang="en-US" dirty="0">
              <a:solidFill>
                <a:prstClr val="black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109" name="Rectangle 4">
            <a:extLst>
              <a:ext uri="{FF2B5EF4-FFF2-40B4-BE49-F238E27FC236}">
                <a16:creationId xmlns:a16="http://schemas.microsoft.com/office/drawing/2014/main" id="{EF13C273-3E5E-4A2E-98F1-6B38868F9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85660"/>
            <a:ext cx="86502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82600" indent="-482600" defTabSz="4794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30000"/>
              </a:spcBef>
              <a:buClr>
                <a:srgbClr val="BBE0E3"/>
              </a:buClr>
              <a:buFontTx/>
              <a:buChar char="•"/>
            </a:pPr>
            <a:endParaRPr lang="zh-CN" altLang="en-US" sz="2000" b="1">
              <a:solidFill>
                <a:srgbClr val="006666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FontTx/>
              <a:buChar char="•"/>
            </a:pPr>
            <a:endParaRPr lang="zh-CN" altLang="en-US" sz="2000" b="1">
              <a:solidFill>
                <a:srgbClr val="006666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FontTx/>
              <a:buChar char="•"/>
            </a:pPr>
            <a:endParaRPr lang="zh-CN" altLang="en-US" sz="2000" b="1">
              <a:solidFill>
                <a:srgbClr val="006666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FontTx/>
              <a:buChar char="•"/>
            </a:pPr>
            <a:endParaRPr lang="zh-CN" altLang="en-US" sz="2000" b="1">
              <a:solidFill>
                <a:srgbClr val="006666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None/>
            </a:pPr>
            <a:endParaRPr lang="zh-CN" altLang="en-US" sz="2000" b="1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110" name="Text Box 5">
            <a:extLst>
              <a:ext uri="{FF2B5EF4-FFF2-40B4-BE49-F238E27FC236}">
                <a16:creationId xmlns:a16="http://schemas.microsoft.com/office/drawing/2014/main" id="{5AE3606D-F03F-4A14-80AC-4DA05E0ED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1" y="1069535"/>
            <a:ext cx="2276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1 </a:t>
            </a: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=</a:t>
            </a: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256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页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1 </a:t>
            </a: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页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= 4096B + 224B</a:t>
            </a:r>
          </a:p>
        </p:txBody>
      </p:sp>
      <p:sp>
        <p:nvSpPr>
          <p:cNvPr id="111" name="Text Box 6">
            <a:extLst>
              <a:ext uri="{FF2B5EF4-FFF2-40B4-BE49-F238E27FC236}">
                <a16:creationId xmlns:a16="http://schemas.microsoft.com/office/drawing/2014/main" id="{F533B129-FBCC-4C4F-8FBB-ED7783C19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9" y="3655573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 0</a:t>
            </a:r>
          </a:p>
        </p:txBody>
      </p:sp>
      <p:sp>
        <p:nvSpPr>
          <p:cNvPr id="112" name="Rectangle 7">
            <a:extLst>
              <a:ext uri="{FF2B5EF4-FFF2-40B4-BE49-F238E27FC236}">
                <a16:creationId xmlns:a16="http://schemas.microsoft.com/office/drawing/2014/main" id="{F4FEF2A5-BF2C-4792-ABBA-359C5D51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3" name="Rectangle 8">
            <a:extLst>
              <a:ext uri="{FF2B5EF4-FFF2-40B4-BE49-F238E27FC236}">
                <a16:creationId xmlns:a16="http://schemas.microsoft.com/office/drawing/2014/main" id="{40F93CED-A3BD-4428-989E-07EE36F7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4" name="Rectangle 9">
            <a:extLst>
              <a:ext uri="{FF2B5EF4-FFF2-40B4-BE49-F238E27FC236}">
                <a16:creationId xmlns:a16="http://schemas.microsoft.com/office/drawing/2014/main" id="{E4CD454A-AABC-44A8-8F1B-5FDB3B18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9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B7AC4089-C1CB-4A17-A868-A75A8F450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82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6" name="Rectangle 11">
            <a:extLst>
              <a:ext uri="{FF2B5EF4-FFF2-40B4-BE49-F238E27FC236}">
                <a16:creationId xmlns:a16="http://schemas.microsoft.com/office/drawing/2014/main" id="{3E68CF16-359F-496E-9F3D-DFA2F62F9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84CE3609-0139-41B8-9227-45B4DD44C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1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DA557B6B-C3BB-44CE-9186-CBB2563DC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4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9" name="Rectangle 14">
            <a:extLst>
              <a:ext uri="{FF2B5EF4-FFF2-40B4-BE49-F238E27FC236}">
                <a16:creationId xmlns:a16="http://schemas.microsoft.com/office/drawing/2014/main" id="{902B789C-16BF-4DFB-85F0-4F1DC724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088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0" name="Rectangle 15">
            <a:extLst>
              <a:ext uri="{FF2B5EF4-FFF2-40B4-BE49-F238E27FC236}">
                <a16:creationId xmlns:a16="http://schemas.microsoft.com/office/drawing/2014/main" id="{2E9916F6-49AC-42C2-B176-3E681B65A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1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1" name="Rectangle 16">
            <a:extLst>
              <a:ext uri="{FF2B5EF4-FFF2-40B4-BE49-F238E27FC236}">
                <a16:creationId xmlns:a16="http://schemas.microsoft.com/office/drawing/2014/main" id="{51AEEAE3-CC95-4128-9AD9-F011C2C2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4" y="3992122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2" name="Rectangle 17">
            <a:extLst>
              <a:ext uri="{FF2B5EF4-FFF2-40B4-BE49-F238E27FC236}">
                <a16:creationId xmlns:a16="http://schemas.microsoft.com/office/drawing/2014/main" id="{87D2B0EC-6722-4F02-A748-6EC78F5DB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888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3" name="Rectangle 18">
            <a:extLst>
              <a:ext uri="{FF2B5EF4-FFF2-40B4-BE49-F238E27FC236}">
                <a16:creationId xmlns:a16="http://schemas.microsoft.com/office/drawing/2014/main" id="{3C2E44D1-C275-48CE-8FA0-EEE86BCED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351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4" name="Rectangle 19">
            <a:extLst>
              <a:ext uri="{FF2B5EF4-FFF2-40B4-BE49-F238E27FC236}">
                <a16:creationId xmlns:a16="http://schemas.microsoft.com/office/drawing/2014/main" id="{EE827B35-F2FA-45A7-9859-B52D9296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5" name="Rectangle 20">
            <a:extLst>
              <a:ext uri="{FF2B5EF4-FFF2-40B4-BE49-F238E27FC236}">
                <a16:creationId xmlns:a16="http://schemas.microsoft.com/office/drawing/2014/main" id="{59960D9A-A995-45E8-BBEF-637CCD937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276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6" name="Rectangle 21">
            <a:extLst>
              <a:ext uri="{FF2B5EF4-FFF2-40B4-BE49-F238E27FC236}">
                <a16:creationId xmlns:a16="http://schemas.microsoft.com/office/drawing/2014/main" id="{8279445B-5535-4C77-93FA-FAA519B46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1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7" name="Rectangle 22">
            <a:extLst>
              <a:ext uri="{FF2B5EF4-FFF2-40B4-BE49-F238E27FC236}">
                <a16:creationId xmlns:a16="http://schemas.microsoft.com/office/drawing/2014/main" id="{9A95D2A1-151B-4304-A45C-3CE9F85AB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8" name="Rectangle 23">
            <a:extLst>
              <a:ext uri="{FF2B5EF4-FFF2-40B4-BE49-F238E27FC236}">
                <a16:creationId xmlns:a16="http://schemas.microsoft.com/office/drawing/2014/main" id="{EE19B126-D2BE-41C3-80FE-FB6355D9C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076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9" name="Rectangle 24">
            <a:extLst>
              <a:ext uri="{FF2B5EF4-FFF2-40B4-BE49-F238E27FC236}">
                <a16:creationId xmlns:a16="http://schemas.microsoft.com/office/drawing/2014/main" id="{814768C6-AA64-44D8-A02E-CFCEDEDD5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951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0" name="Rectangle 25">
            <a:extLst>
              <a:ext uri="{FF2B5EF4-FFF2-40B4-BE49-F238E27FC236}">
                <a16:creationId xmlns:a16="http://schemas.microsoft.com/office/drawing/2014/main" id="{17A74406-5391-4EC7-9262-AEA145D89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4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1" name="Rectangle 26">
            <a:extLst>
              <a:ext uri="{FF2B5EF4-FFF2-40B4-BE49-F238E27FC236}">
                <a16:creationId xmlns:a16="http://schemas.microsoft.com/office/drawing/2014/main" id="{6CBECEDF-4977-4F08-9906-9381D25E8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2" name="Rectangle 27">
            <a:extLst>
              <a:ext uri="{FF2B5EF4-FFF2-40B4-BE49-F238E27FC236}">
                <a16:creationId xmlns:a16="http://schemas.microsoft.com/office/drawing/2014/main" id="{18D75F62-0ED7-4F73-9BC7-F5A2DC1F2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9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3" name="Rectangle 28">
            <a:extLst>
              <a:ext uri="{FF2B5EF4-FFF2-40B4-BE49-F238E27FC236}">
                <a16:creationId xmlns:a16="http://schemas.microsoft.com/office/drawing/2014/main" id="{AAD19D5A-3F46-4D1B-95BD-678FFCEAE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4" name="Rectangle 29">
            <a:extLst>
              <a:ext uri="{FF2B5EF4-FFF2-40B4-BE49-F238E27FC236}">
                <a16:creationId xmlns:a16="http://schemas.microsoft.com/office/drawing/2014/main" id="{19EF74AB-B8A3-4AB7-9204-80D2133C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5" name="Rectangle 30">
            <a:extLst>
              <a:ext uri="{FF2B5EF4-FFF2-40B4-BE49-F238E27FC236}">
                <a16:creationId xmlns:a16="http://schemas.microsoft.com/office/drawing/2014/main" id="{12625051-FD25-40F7-B789-E74B7AF9B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2139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6" name="Rectangle 31">
            <a:extLst>
              <a:ext uri="{FF2B5EF4-FFF2-40B4-BE49-F238E27FC236}">
                <a16:creationId xmlns:a16="http://schemas.microsoft.com/office/drawing/2014/main" id="{C766824E-1E2E-454D-BDCA-4D17F58FF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0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7" name="Rectangle 32">
            <a:extLst>
              <a:ext uri="{FF2B5EF4-FFF2-40B4-BE49-F238E27FC236}">
                <a16:creationId xmlns:a16="http://schemas.microsoft.com/office/drawing/2014/main" id="{2A499993-756E-46CC-B55F-8E92356B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7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8" name="Rectangle 33">
            <a:extLst>
              <a:ext uri="{FF2B5EF4-FFF2-40B4-BE49-F238E27FC236}">
                <a16:creationId xmlns:a16="http://schemas.microsoft.com/office/drawing/2014/main" id="{107E1F2D-FCA2-4509-A7F7-75D697296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9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9" name="Rectangle 34">
            <a:extLst>
              <a:ext uri="{FF2B5EF4-FFF2-40B4-BE49-F238E27FC236}">
                <a16:creationId xmlns:a16="http://schemas.microsoft.com/office/drawing/2014/main" id="{A7C140B5-8AB6-4D16-BFBD-41FD46A7D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13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0" name="Rectangle 35">
            <a:extLst>
              <a:ext uri="{FF2B5EF4-FFF2-40B4-BE49-F238E27FC236}">
                <a16:creationId xmlns:a16="http://schemas.microsoft.com/office/drawing/2014/main" id="{FF79E11A-4CC2-494C-BF27-A5288E5D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27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1" name="Rectangle 36">
            <a:extLst>
              <a:ext uri="{FF2B5EF4-FFF2-40B4-BE49-F238E27FC236}">
                <a16:creationId xmlns:a16="http://schemas.microsoft.com/office/drawing/2014/main" id="{6DC8389A-70DF-4BED-B882-B9D789A7B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8" y="3992122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2" name="Rectangle 37">
            <a:extLst>
              <a:ext uri="{FF2B5EF4-FFF2-40B4-BE49-F238E27FC236}">
                <a16:creationId xmlns:a16="http://schemas.microsoft.com/office/drawing/2014/main" id="{AF409404-25D2-4DC5-BD4C-E97B812EE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201" y="3992122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3" name="Rectangle 38">
            <a:extLst>
              <a:ext uri="{FF2B5EF4-FFF2-40B4-BE49-F238E27FC236}">
                <a16:creationId xmlns:a16="http://schemas.microsoft.com/office/drawing/2014/main" id="{50341353-6EA9-44AB-B94E-A13DFCF14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6" y="3992122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4" name="Line 39">
            <a:extLst>
              <a:ext uri="{FF2B5EF4-FFF2-40B4-BE49-F238E27FC236}">
                <a16:creationId xmlns:a16="http://schemas.microsoft.com/office/drawing/2014/main" id="{0657200A-A3D8-4459-997D-CB1A4D743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9" y="1966472"/>
            <a:ext cx="1587" cy="277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5" name="Line 40">
            <a:extLst>
              <a:ext uri="{FF2B5EF4-FFF2-40B4-BE49-F238E27FC236}">
                <a16:creationId xmlns:a16="http://schemas.microsoft.com/office/drawing/2014/main" id="{E45CB36C-0C4A-4811-945B-0432345E5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1" y="1977584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6" name="AutoShape 41">
            <a:extLst>
              <a:ext uri="{FF2B5EF4-FFF2-40B4-BE49-F238E27FC236}">
                <a16:creationId xmlns:a16="http://schemas.microsoft.com/office/drawing/2014/main" id="{5EC124D7-282D-4ECA-A58C-BDD0812D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5" y="2798323"/>
            <a:ext cx="863600" cy="358775"/>
          </a:xfrm>
          <a:prstGeom prst="wedgeRectCallout">
            <a:avLst>
              <a:gd name="adj1" fmla="val -247241"/>
              <a:gd name="adj2" fmla="val -15885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4096B</a:t>
            </a:r>
          </a:p>
        </p:txBody>
      </p:sp>
      <p:sp>
        <p:nvSpPr>
          <p:cNvPr id="147" name="AutoShape 42">
            <a:extLst>
              <a:ext uri="{FF2B5EF4-FFF2-40B4-BE49-F238E27FC236}">
                <a16:creationId xmlns:a16="http://schemas.microsoft.com/office/drawing/2014/main" id="{4DBC413A-AD44-4D12-B92B-863235814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2139" y="2222060"/>
            <a:ext cx="865187" cy="322263"/>
          </a:xfrm>
          <a:prstGeom prst="wedgeRectCallout">
            <a:avLst>
              <a:gd name="adj1" fmla="val -201375"/>
              <a:gd name="adj2" fmla="val -13620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224B</a:t>
            </a:r>
          </a:p>
        </p:txBody>
      </p:sp>
      <p:sp>
        <p:nvSpPr>
          <p:cNvPr id="148" name="Line 43">
            <a:extLst>
              <a:ext uri="{FF2B5EF4-FFF2-40B4-BE49-F238E27FC236}">
                <a16:creationId xmlns:a16="http://schemas.microsoft.com/office/drawing/2014/main" id="{4654BD63-F5EF-43C5-9923-66F4B51F2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7088" y="2337947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9" name="Text Box 44">
            <a:extLst>
              <a:ext uri="{FF2B5EF4-FFF2-40B4-BE49-F238E27FC236}">
                <a16:creationId xmlns:a16="http://schemas.microsoft.com/office/drawing/2014/main" id="{2327C681-2CF7-4A9B-ACD7-0214620AC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2122048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数据区域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150" name="Line 45">
            <a:extLst>
              <a:ext uri="{FF2B5EF4-FFF2-40B4-BE49-F238E27FC236}">
                <a16:creationId xmlns:a16="http://schemas.microsoft.com/office/drawing/2014/main" id="{86C29E9A-C584-4003-9EC9-B08CFCEE6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1906147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1" name="Text Box 46">
            <a:extLst>
              <a:ext uri="{FF2B5EF4-FFF2-40B4-BE49-F238E27FC236}">
                <a16:creationId xmlns:a16="http://schemas.microsoft.com/office/drawing/2014/main" id="{95B3E111-21AB-4E3E-B4B5-79260BE94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639448"/>
            <a:ext cx="2806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预备区域</a:t>
            </a: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</a:rPr>
              <a:t>(OOB)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2" name="Group 71">
            <a:extLst>
              <a:ext uri="{FF2B5EF4-FFF2-40B4-BE49-F238E27FC236}">
                <a16:creationId xmlns:a16="http://schemas.microsoft.com/office/drawing/2014/main" id="{D0EF0EFE-0FCF-47EF-9B09-2CDD36347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03446"/>
              </p:ext>
            </p:extLst>
          </p:nvPr>
        </p:nvGraphicFramePr>
        <p:xfrm>
          <a:off x="6942139" y="5030347"/>
          <a:ext cx="3457575" cy="1581152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操作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时间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块擦除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3.8ms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页读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75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μ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页写</a:t>
                      </a:r>
                      <a:endParaRPr kumimoji="0" lang="en-US" altLang="zh-CN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300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μ</a:t>
                      </a: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3" name="Text Box 65">
            <a:extLst>
              <a:ext uri="{FF2B5EF4-FFF2-40B4-BE49-F238E27FC236}">
                <a16:creationId xmlns:a16="http://schemas.microsoft.com/office/drawing/2014/main" id="{2846E7F0-CC96-4871-AE54-41693157C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4" y="4382647"/>
            <a:ext cx="3455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</a:rPr>
              <a:t>Micron flash memory chip (MT29F256G08C):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154" name="Rectangle 66">
            <a:extLst>
              <a:ext uri="{FF2B5EF4-FFF2-40B4-BE49-F238E27FC236}">
                <a16:creationId xmlns:a16="http://schemas.microsoft.com/office/drawing/2014/main" id="{7AC09A00-45C3-4F37-AA3B-9E77B822E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4454084"/>
            <a:ext cx="475297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7E0018"/>
              </a:buClr>
              <a:defRPr/>
            </a:pPr>
            <a:r>
              <a:rPr lang="en-US" altLang="zh-CN" dirty="0">
                <a:ea typeface="PMingLiU" panose="02020500000000000000" pitchFamily="18" charset="-120"/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块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擦除操作的基本单元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55" name="Rectangle 67">
            <a:extLst>
              <a:ext uri="{FF2B5EF4-FFF2-40B4-BE49-F238E27FC236}">
                <a16:creationId xmlns:a16="http://schemas.microsoft.com/office/drawing/2014/main" id="{4735E2FE-620F-46B0-8637-148CD9BCB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4958909"/>
            <a:ext cx="5184775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7E0018"/>
              </a:buClr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 页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读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写操作的基本单元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56" name="Rectangle 186">
            <a:extLst>
              <a:ext uri="{FF2B5EF4-FFF2-40B4-BE49-F238E27FC236}">
                <a16:creationId xmlns:a16="http://schemas.microsoft.com/office/drawing/2014/main" id="{C478589B-D0E4-4D85-AED5-997B754A9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2" y="5462148"/>
            <a:ext cx="504984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/>
          <a:lstStyle>
            <a:lvl1pPr marL="482600" indent="-482600" defTabSz="4794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794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794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30000"/>
              </a:spcBef>
              <a:buClr>
                <a:srgbClr val="BBE0E3"/>
              </a:buClr>
              <a:buNone/>
            </a:pPr>
            <a:r>
              <a:rPr lang="zh-CN" altLang="en-US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擦除限制</a:t>
            </a:r>
            <a:endParaRPr lang="en-US" altLang="zh-CN" sz="1800" b="1" dirty="0">
              <a:solidFill>
                <a:srgbClr val="006666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None/>
            </a:pPr>
            <a:r>
              <a:rPr lang="en-US" altLang="zh-CN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	    </a:t>
            </a:r>
            <a:r>
              <a:rPr lang="en-US" altLang="zh-TW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SLC </a:t>
            </a:r>
            <a:r>
              <a:rPr lang="zh-CN" altLang="en-US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闪存</a:t>
            </a:r>
            <a:r>
              <a:rPr lang="en-US" altLang="zh-TW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altLang="zh-TW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≈100,000 </a:t>
            </a:r>
            <a:r>
              <a:rPr lang="zh-CN" altLang="en-US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擦除次数</a:t>
            </a:r>
            <a:endParaRPr lang="en-US" altLang="zh-CN" sz="1800" b="1" dirty="0">
              <a:solidFill>
                <a:srgbClr val="006666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ct val="30000"/>
              </a:spcBef>
              <a:buClr>
                <a:srgbClr val="BBE0E3"/>
              </a:buClr>
              <a:buNone/>
            </a:pPr>
            <a:r>
              <a:rPr lang="en-US" altLang="zh-CN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	    </a:t>
            </a:r>
            <a:r>
              <a:rPr lang="en-US" altLang="zh-TW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MLC </a:t>
            </a:r>
            <a:r>
              <a:rPr lang="zh-CN" altLang="en-US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闪存</a:t>
            </a:r>
            <a:r>
              <a:rPr lang="en-US" altLang="zh-TW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lang="en-US" altLang="zh-TW" sz="1800" b="1" dirty="0">
                <a:solidFill>
                  <a:srgbClr val="006666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 ≈10,000 </a:t>
            </a:r>
            <a:r>
              <a:rPr lang="zh-CN" altLang="en-US" sz="1800" b="1" dirty="0">
                <a:solidFill>
                  <a:srgbClr val="006666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擦除次数</a:t>
            </a:r>
            <a:endParaRPr lang="zh-TW" altLang="en-US" sz="1800" b="1" dirty="0">
              <a:solidFill>
                <a:srgbClr val="006666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7" name="Rounded Rectangle 51">
            <a:extLst>
              <a:ext uri="{FF2B5EF4-FFF2-40B4-BE49-F238E27FC236}">
                <a16:creationId xmlns:a16="http://schemas.microsoft.com/office/drawing/2014/main" id="{FC4D104F-FCDD-4BE0-AFF0-D78EA7504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264" y="5462148"/>
            <a:ext cx="4897437" cy="936625"/>
          </a:xfrm>
          <a:prstGeom prst="roundRect">
            <a:avLst>
              <a:gd name="adj" fmla="val 16667"/>
            </a:avLst>
          </a:prstGeom>
          <a:noFill/>
          <a:ln w="15875" cap="rnd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0.00017 -0.2208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1" grpId="1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9" grpId="0"/>
      <p:bldP spid="151" grpId="0"/>
      <p:bldP spid="153" grpId="0"/>
      <p:bldP spid="154" grpId="0"/>
      <p:bldP spid="155" grpId="0"/>
      <p:bldP spid="156" grpId="0"/>
      <p:bldP spid="15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289991" cy="830997"/>
            <a:chOff x="908362" y="278221"/>
            <a:chExt cx="2289991" cy="830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18250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Nand Flash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008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Nand Flash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C85948B6-17A4-4F4B-BD32-08EBA48B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75" y="1474375"/>
            <a:ext cx="8496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数据异地更新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Tx/>
              <a:buNone/>
            </a:pPr>
            <a:r>
              <a:rPr lang="en-US" altLang="zh-CN"/>
              <a:t>	</a:t>
            </a:r>
            <a:endParaRPr lang="zh-TW" altLang="en-US">
              <a:ea typeface="PMingLiU" panose="02020500000000000000" pitchFamily="18" charset="-120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B0E7C26C-89ED-418B-92F0-E353FCB82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703225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 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A0D87-3F0B-4FFB-918B-A696B07C6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388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36C64-3D35-4272-94FB-EE44F613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29991FF-EFD0-4EBC-9A67-E909924B7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4039775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E353A7-811C-4A04-ABE1-5B297FCC9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910DD5-42E1-494D-A16D-BE87E8FBA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4039775"/>
            <a:ext cx="144463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31AC2805-6F23-4AB6-B077-FFB738B7A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5E415037-9148-4D5D-97EF-BB0F0B92D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5" y="40397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071993F-837F-4E06-961B-8EF9BD54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15B93BF5-0328-4702-9E7A-43E95C82D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B43CB69-6F79-42C7-B7C3-46C457D89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5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14D2E3DC-6BB0-478C-AD47-6AF86FF77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1F289276-C168-45FD-BFDF-6FCA33215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FD7187A4-1923-4B0B-A6B0-84016FA5D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EFCBCDE7-176C-4002-B33B-F0D1A334C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438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5" name="Rectangle 74">
            <a:extLst>
              <a:ext uri="{FF2B5EF4-FFF2-40B4-BE49-F238E27FC236}">
                <a16:creationId xmlns:a16="http://schemas.microsoft.com/office/drawing/2014/main" id="{50B2C8CE-D3C5-446A-A72C-38F3F852B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38" y="4039775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6" name="Rectangle 75">
            <a:extLst>
              <a:ext uri="{FF2B5EF4-FFF2-40B4-BE49-F238E27FC236}">
                <a16:creationId xmlns:a16="http://schemas.microsoft.com/office/drawing/2014/main" id="{A020BF09-FD3A-4082-8F6E-85EC59016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3" y="4039775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7" name="Rectangle 76">
            <a:extLst>
              <a:ext uri="{FF2B5EF4-FFF2-40B4-BE49-F238E27FC236}">
                <a16:creationId xmlns:a16="http://schemas.microsoft.com/office/drawing/2014/main" id="{EF4B45A0-9081-4C03-B8EE-4BC4639DC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975" y="4039775"/>
            <a:ext cx="144463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8" name="Rectangle 77">
            <a:extLst>
              <a:ext uri="{FF2B5EF4-FFF2-40B4-BE49-F238E27FC236}">
                <a16:creationId xmlns:a16="http://schemas.microsoft.com/office/drawing/2014/main" id="{CBDA74E3-2008-41E5-84E2-1B500475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9" name="Rectangle 78">
            <a:extLst>
              <a:ext uri="{FF2B5EF4-FFF2-40B4-BE49-F238E27FC236}">
                <a16:creationId xmlns:a16="http://schemas.microsoft.com/office/drawing/2014/main" id="{2B3D8DFA-6433-4455-9BBE-E852E4B9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1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0" name="Rectangle 79">
            <a:extLst>
              <a:ext uri="{FF2B5EF4-FFF2-40B4-BE49-F238E27FC236}">
                <a16:creationId xmlns:a16="http://schemas.microsoft.com/office/drawing/2014/main" id="{3F6B36B4-B662-4C0F-8B30-E5139175A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775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1" name="Rectangle 81">
            <a:extLst>
              <a:ext uri="{FF2B5EF4-FFF2-40B4-BE49-F238E27FC236}">
                <a16:creationId xmlns:a16="http://schemas.microsoft.com/office/drawing/2014/main" id="{2723EB2E-A808-49D1-B7CA-BAC259ECE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2" name="Rectangle 84">
            <a:extLst>
              <a:ext uri="{FF2B5EF4-FFF2-40B4-BE49-F238E27FC236}">
                <a16:creationId xmlns:a16="http://schemas.microsoft.com/office/drawing/2014/main" id="{060866F2-A483-439A-B4F8-A8714B6B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3" name="Rectangle 85">
            <a:extLst>
              <a:ext uri="{FF2B5EF4-FFF2-40B4-BE49-F238E27FC236}">
                <a16:creationId xmlns:a16="http://schemas.microsoft.com/office/drawing/2014/main" id="{57C11099-D508-4CE8-81EB-1E4B1681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4" name="Rectangle 86">
            <a:extLst>
              <a:ext uri="{FF2B5EF4-FFF2-40B4-BE49-F238E27FC236}">
                <a16:creationId xmlns:a16="http://schemas.microsoft.com/office/drawing/2014/main" id="{642DF24E-DFB6-48E5-B9FD-5EC5AC6DB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5" name="Rectangle 87">
            <a:extLst>
              <a:ext uri="{FF2B5EF4-FFF2-40B4-BE49-F238E27FC236}">
                <a16:creationId xmlns:a16="http://schemas.microsoft.com/office/drawing/2014/main" id="{5D9D18B5-4A82-4D7B-9BD7-AC7FF765A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4039775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6" name="Rectangle 91">
            <a:extLst>
              <a:ext uri="{FF2B5EF4-FFF2-40B4-BE49-F238E27FC236}">
                <a16:creationId xmlns:a16="http://schemas.microsoft.com/office/drawing/2014/main" id="{ECB0F0BD-199C-4ACA-853B-01D56C14B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40397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7" name="Rectangle 92">
            <a:extLst>
              <a:ext uri="{FF2B5EF4-FFF2-40B4-BE49-F238E27FC236}">
                <a16:creationId xmlns:a16="http://schemas.microsoft.com/office/drawing/2014/main" id="{2D99A088-84D6-4CD6-BC3F-62E3A36D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425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8" name="Rectangle 93">
            <a:extLst>
              <a:ext uri="{FF2B5EF4-FFF2-40B4-BE49-F238E27FC236}">
                <a16:creationId xmlns:a16="http://schemas.microsoft.com/office/drawing/2014/main" id="{DBBC6C36-F892-452B-9327-2986BBF3F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88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9" name="Rectangle 94">
            <a:extLst>
              <a:ext uri="{FF2B5EF4-FFF2-40B4-BE49-F238E27FC236}">
                <a16:creationId xmlns:a16="http://schemas.microsoft.com/office/drawing/2014/main" id="{4ADB98BE-23B6-4B0C-8080-853DEF38A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40397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1" name="Rectangle 95">
            <a:extLst>
              <a:ext uri="{FF2B5EF4-FFF2-40B4-BE49-F238E27FC236}">
                <a16:creationId xmlns:a16="http://schemas.microsoft.com/office/drawing/2014/main" id="{E84AC3BE-63AC-4279-A530-5B596F40F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13" y="4039775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2" name="Rectangle 96">
            <a:extLst>
              <a:ext uri="{FF2B5EF4-FFF2-40B4-BE49-F238E27FC236}">
                <a16:creationId xmlns:a16="http://schemas.microsoft.com/office/drawing/2014/main" id="{22906214-0727-45A1-B448-58D40C243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63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3" name="Rectangle 97">
            <a:extLst>
              <a:ext uri="{FF2B5EF4-FFF2-40B4-BE49-F238E27FC236}">
                <a16:creationId xmlns:a16="http://schemas.microsoft.com/office/drawing/2014/main" id="{890EC806-79C5-4CDE-A702-547A599AE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50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4" name="Rectangle 98">
            <a:extLst>
              <a:ext uri="{FF2B5EF4-FFF2-40B4-BE49-F238E27FC236}">
                <a16:creationId xmlns:a16="http://schemas.microsoft.com/office/drawing/2014/main" id="{E2D4C274-E316-4472-8F32-2FF1CEB96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40397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grpSp>
        <p:nvGrpSpPr>
          <p:cNvPr id="45" name="Group 136">
            <a:extLst>
              <a:ext uri="{FF2B5EF4-FFF2-40B4-BE49-F238E27FC236}">
                <a16:creationId xmlns:a16="http://schemas.microsoft.com/office/drawing/2014/main" id="{91ED3396-C2EC-4A80-8DBF-67FF3CDF8C88}"/>
              </a:ext>
            </a:extLst>
          </p:cNvPr>
          <p:cNvGrpSpPr>
            <a:grpSpLocks/>
          </p:cNvGrpSpPr>
          <p:nvPr/>
        </p:nvGrpSpPr>
        <p:grpSpPr bwMode="auto">
          <a:xfrm>
            <a:off x="9170988" y="2083975"/>
            <a:ext cx="2447925" cy="504825"/>
            <a:chOff x="4422" y="1208"/>
            <a:chExt cx="1542" cy="318"/>
          </a:xfrm>
        </p:grpSpPr>
        <p:sp>
          <p:nvSpPr>
            <p:cNvPr id="46" name="Rectangle 137">
              <a:extLst>
                <a:ext uri="{FF2B5EF4-FFF2-40B4-BE49-F238E27FC236}">
                  <a16:creationId xmlns:a16="http://schemas.microsoft.com/office/drawing/2014/main" id="{4A2E5002-AC25-4710-840A-6C27EDAC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89"/>
              <a:ext cx="90" cy="137"/>
            </a:xfrm>
            <a:prstGeom prst="rect">
              <a:avLst/>
            </a:prstGeom>
            <a:solidFill>
              <a:srgbClr val="00808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008080"/>
              </a:extrusionClr>
              <a:contourClr>
                <a:srgbClr val="008080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47" name="Text Box 138">
              <a:extLst>
                <a:ext uri="{FF2B5EF4-FFF2-40B4-BE49-F238E27FC236}">
                  <a16:creationId xmlns:a16="http://schemas.microsoft.com/office/drawing/2014/main" id="{F02E92D7-81E9-4968-BAF2-2D9641CBC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208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+mj-ea"/>
                  <a:ea typeface="+mj-ea"/>
                </a:rPr>
                <a:t>空闲页</a:t>
              </a:r>
              <a:endParaRPr lang="en-US" altLang="zh-TW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48" name="Group 139">
            <a:extLst>
              <a:ext uri="{FF2B5EF4-FFF2-40B4-BE49-F238E27FC236}">
                <a16:creationId xmlns:a16="http://schemas.microsoft.com/office/drawing/2014/main" id="{058A1DFE-FDD1-4EFB-B7E8-EA191C6FD1AC}"/>
              </a:ext>
            </a:extLst>
          </p:cNvPr>
          <p:cNvGrpSpPr>
            <a:grpSpLocks/>
          </p:cNvGrpSpPr>
          <p:nvPr/>
        </p:nvGrpSpPr>
        <p:grpSpPr bwMode="auto">
          <a:xfrm>
            <a:off x="9170988" y="2803112"/>
            <a:ext cx="2376487" cy="504825"/>
            <a:chOff x="4422" y="1661"/>
            <a:chExt cx="1497" cy="318"/>
          </a:xfrm>
        </p:grpSpPr>
        <p:sp>
          <p:nvSpPr>
            <p:cNvPr id="49" name="Rectangle 140">
              <a:extLst>
                <a:ext uri="{FF2B5EF4-FFF2-40B4-BE49-F238E27FC236}">
                  <a16:creationId xmlns:a16="http://schemas.microsoft.com/office/drawing/2014/main" id="{80C1FF5A-6771-40B7-8DE3-6D11F8D5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842"/>
              <a:ext cx="90" cy="137"/>
            </a:xfrm>
            <a:prstGeom prst="rect">
              <a:avLst/>
            </a:prstGeom>
            <a:solidFill>
              <a:srgbClr val="00FF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00FF00"/>
              </a:extrusionClr>
              <a:contourClr>
                <a:srgbClr val="00FF00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50" name="Text Box 141">
              <a:extLst>
                <a:ext uri="{FF2B5EF4-FFF2-40B4-BE49-F238E27FC236}">
                  <a16:creationId xmlns:a16="http://schemas.microsoft.com/office/drawing/2014/main" id="{79B178B5-CF06-480C-B2FE-292603181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661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+mj-ea"/>
                  <a:ea typeface="+mj-ea"/>
                </a:rPr>
                <a:t>有效数据页</a:t>
              </a:r>
              <a:endParaRPr lang="en-US" altLang="zh-TW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51" name="Group 142">
            <a:extLst>
              <a:ext uri="{FF2B5EF4-FFF2-40B4-BE49-F238E27FC236}">
                <a16:creationId xmlns:a16="http://schemas.microsoft.com/office/drawing/2014/main" id="{59036359-BE30-42CC-AF7C-041A09E81A7A}"/>
              </a:ext>
            </a:extLst>
          </p:cNvPr>
          <p:cNvGrpSpPr>
            <a:grpSpLocks/>
          </p:cNvGrpSpPr>
          <p:nvPr/>
        </p:nvGrpSpPr>
        <p:grpSpPr bwMode="auto">
          <a:xfrm>
            <a:off x="9170988" y="3595275"/>
            <a:ext cx="2376487" cy="504825"/>
            <a:chOff x="4422" y="2160"/>
            <a:chExt cx="1497" cy="318"/>
          </a:xfrm>
        </p:grpSpPr>
        <p:sp>
          <p:nvSpPr>
            <p:cNvPr id="52" name="Rectangle 143">
              <a:extLst>
                <a:ext uri="{FF2B5EF4-FFF2-40B4-BE49-F238E27FC236}">
                  <a16:creationId xmlns:a16="http://schemas.microsoft.com/office/drawing/2014/main" id="{6B6CCB73-75E0-49E8-B1E0-2E2051144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41"/>
              <a:ext cx="90" cy="137"/>
            </a:xfrm>
            <a:prstGeom prst="rect">
              <a:avLst/>
            </a:prstGeom>
            <a:solidFill>
              <a:schemeClr val="tx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chemeClr val="tx1"/>
              </a:extrusionClr>
              <a:contourClr>
                <a:schemeClr val="tx1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53" name="Text Box 144">
              <a:extLst>
                <a:ext uri="{FF2B5EF4-FFF2-40B4-BE49-F238E27FC236}">
                  <a16:creationId xmlns:a16="http://schemas.microsoft.com/office/drawing/2014/main" id="{6DB9F934-D1D5-4497-8496-0967EDEED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2160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+mj-ea"/>
                  <a:ea typeface="+mj-ea"/>
                </a:rPr>
                <a:t>无效数据页</a:t>
              </a:r>
              <a:endParaRPr lang="en-US" altLang="zh-TW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54" name="Group 149">
            <a:extLst>
              <a:ext uri="{FF2B5EF4-FFF2-40B4-BE49-F238E27FC236}">
                <a16:creationId xmlns:a16="http://schemas.microsoft.com/office/drawing/2014/main" id="{E969FCE5-BFEB-4DBC-BCA2-43C7CA119EB0}"/>
              </a:ext>
            </a:extLst>
          </p:cNvPr>
          <p:cNvGrpSpPr>
            <a:grpSpLocks/>
          </p:cNvGrpSpPr>
          <p:nvPr/>
        </p:nvGrpSpPr>
        <p:grpSpPr bwMode="auto">
          <a:xfrm>
            <a:off x="5570538" y="2082387"/>
            <a:ext cx="2232025" cy="720725"/>
            <a:chOff x="2064" y="1071"/>
            <a:chExt cx="1406" cy="454"/>
          </a:xfrm>
        </p:grpSpPr>
        <p:sp>
          <p:nvSpPr>
            <p:cNvPr id="55" name="Rectangle 145">
              <a:extLst>
                <a:ext uri="{FF2B5EF4-FFF2-40B4-BE49-F238E27FC236}">
                  <a16:creationId xmlns:a16="http://schemas.microsoft.com/office/drawing/2014/main" id="{BE8CDB9B-B0EB-4DEC-A561-1BC966B84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370"/>
              <a:ext cx="90" cy="155"/>
            </a:xfrm>
            <a:prstGeom prst="rect">
              <a:avLst/>
            </a:prstGeom>
            <a:solidFill>
              <a:srgbClr val="00FF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00FF00"/>
              </a:extrusionClr>
              <a:contourClr>
                <a:srgbClr val="00FF00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56" name="Text Box 148">
              <a:extLst>
                <a:ext uri="{FF2B5EF4-FFF2-40B4-BE49-F238E27FC236}">
                  <a16:creationId xmlns:a16="http://schemas.microsoft.com/office/drawing/2014/main" id="{488BC09D-5B15-45C7-AB38-CC1FBE30C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071"/>
              <a:ext cx="1270" cy="23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b="1" dirty="0">
                  <a:latin typeface="+mj-ea"/>
                  <a:ea typeface="+mj-ea"/>
                </a:rPr>
                <a:t>更新操作</a:t>
              </a:r>
              <a:endParaRPr lang="en-US" altLang="zh-TW" b="1" dirty="0">
                <a:latin typeface="+mj-ea"/>
                <a:ea typeface="+mj-ea"/>
              </a:endParaRPr>
            </a:p>
          </p:txBody>
        </p:sp>
      </p:grpSp>
      <p:sp>
        <p:nvSpPr>
          <p:cNvPr id="57" name="AutoShape 150">
            <a:extLst>
              <a:ext uri="{FF2B5EF4-FFF2-40B4-BE49-F238E27FC236}">
                <a16:creationId xmlns:a16="http://schemas.microsoft.com/office/drawing/2014/main" id="{F72B79C0-7F70-4EBC-A1DA-98689180C574}"/>
              </a:ext>
            </a:extLst>
          </p:cNvPr>
          <p:cNvSpPr>
            <a:spLocks noChangeArrowheads="1"/>
          </p:cNvSpPr>
          <p:nvPr/>
        </p:nvSpPr>
        <p:spPr bwMode="auto">
          <a:xfrm rot="-2770248">
            <a:off x="5703093" y="2710244"/>
            <a:ext cx="969963" cy="946150"/>
          </a:xfrm>
          <a:prstGeom prst="plus">
            <a:avLst>
              <a:gd name="adj" fmla="val 398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58" name="Text Box 151">
            <a:extLst>
              <a:ext uri="{FF2B5EF4-FFF2-40B4-BE49-F238E27FC236}">
                <a16:creationId xmlns:a16="http://schemas.microsoft.com/office/drawing/2014/main" id="{173C10D1-E349-4F5B-8FD6-C7846CFE6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678075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 </a:t>
            </a: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52">
            <a:extLst>
              <a:ext uri="{FF2B5EF4-FFF2-40B4-BE49-F238E27FC236}">
                <a16:creationId xmlns:a16="http://schemas.microsoft.com/office/drawing/2014/main" id="{2CC308EF-9D93-466B-A676-1506BDAB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388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0" name="Rectangle 153">
            <a:extLst>
              <a:ext uri="{FF2B5EF4-FFF2-40B4-BE49-F238E27FC236}">
                <a16:creationId xmlns:a16="http://schemas.microsoft.com/office/drawing/2014/main" id="{EAAB4053-677F-492B-9FBE-E43C3B600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50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1" name="Rectangle 154">
            <a:extLst>
              <a:ext uri="{FF2B5EF4-FFF2-40B4-BE49-F238E27FC236}">
                <a16:creationId xmlns:a16="http://schemas.microsoft.com/office/drawing/2014/main" id="{7F1FD46A-75D0-4154-8256-1D042278A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5755862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2" name="Rectangle 155">
            <a:extLst>
              <a:ext uri="{FF2B5EF4-FFF2-40B4-BE49-F238E27FC236}">
                <a16:creationId xmlns:a16="http://schemas.microsoft.com/office/drawing/2014/main" id="{6A4AEE48-F073-4907-BDB7-1F66F3210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3" name="Rectangle 156">
            <a:extLst>
              <a:ext uri="{FF2B5EF4-FFF2-40B4-BE49-F238E27FC236}">
                <a16:creationId xmlns:a16="http://schemas.microsoft.com/office/drawing/2014/main" id="{455F4328-2A62-4D43-861E-2CFAF0E27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4" name="Rectangle 157">
            <a:extLst>
              <a:ext uri="{FF2B5EF4-FFF2-40B4-BE49-F238E27FC236}">
                <a16:creationId xmlns:a16="http://schemas.microsoft.com/office/drawing/2014/main" id="{171BDFC9-4706-40CB-8C65-073783FA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5" name="Rectangle 158">
            <a:extLst>
              <a:ext uri="{FF2B5EF4-FFF2-40B4-BE49-F238E27FC236}">
                <a16:creationId xmlns:a16="http://schemas.microsoft.com/office/drawing/2014/main" id="{57A4B755-0A2A-4F6E-AA9E-8285BEF1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575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6" name="Rectangle 159">
            <a:extLst>
              <a:ext uri="{FF2B5EF4-FFF2-40B4-BE49-F238E27FC236}">
                <a16:creationId xmlns:a16="http://schemas.microsoft.com/office/drawing/2014/main" id="{D459A6BA-979F-4FCA-B1F8-85E0F0E58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7" name="Rectangle 160">
            <a:extLst>
              <a:ext uri="{FF2B5EF4-FFF2-40B4-BE49-F238E27FC236}">
                <a16:creationId xmlns:a16="http://schemas.microsoft.com/office/drawing/2014/main" id="{B9CE2075-5A5D-4DD0-8DC7-DF64DFCA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8" name="Rectangle 161">
            <a:extLst>
              <a:ext uri="{FF2B5EF4-FFF2-40B4-BE49-F238E27FC236}">
                <a16:creationId xmlns:a16="http://schemas.microsoft.com/office/drawing/2014/main" id="{5DFAD31A-A4A5-4C89-8CD3-FD3D6CBD0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75" y="5755862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9" name="Rectangle 162">
            <a:extLst>
              <a:ext uri="{FF2B5EF4-FFF2-40B4-BE49-F238E27FC236}">
                <a16:creationId xmlns:a16="http://schemas.microsoft.com/office/drawing/2014/main" id="{3AD4D784-403D-466F-A73E-FE5AFC0BC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0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0" name="Rectangle 163">
            <a:extLst>
              <a:ext uri="{FF2B5EF4-FFF2-40B4-BE49-F238E27FC236}">
                <a16:creationId xmlns:a16="http://schemas.microsoft.com/office/drawing/2014/main" id="{36479C4F-B217-42EE-BB4E-D63A00D82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1" name="Rectangle 164">
            <a:extLst>
              <a:ext uri="{FF2B5EF4-FFF2-40B4-BE49-F238E27FC236}">
                <a16:creationId xmlns:a16="http://schemas.microsoft.com/office/drawing/2014/main" id="{69C396DE-BE17-46CF-8A0D-E7A5F9248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2" name="Rectangle 165">
            <a:extLst>
              <a:ext uri="{FF2B5EF4-FFF2-40B4-BE49-F238E27FC236}">
                <a16:creationId xmlns:a16="http://schemas.microsoft.com/office/drawing/2014/main" id="{D691B9AC-0CE1-4414-9EAC-B2354D456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5438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3" name="Rectangle 166">
            <a:extLst>
              <a:ext uri="{FF2B5EF4-FFF2-40B4-BE49-F238E27FC236}">
                <a16:creationId xmlns:a16="http://schemas.microsoft.com/office/drawing/2014/main" id="{7065824E-B6EC-47A1-BBA4-697D37421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38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4" name="Rectangle 167">
            <a:extLst>
              <a:ext uri="{FF2B5EF4-FFF2-40B4-BE49-F238E27FC236}">
                <a16:creationId xmlns:a16="http://schemas.microsoft.com/office/drawing/2014/main" id="{442947E4-B3D9-4715-86DF-9F045C5FA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5" name="Rectangle 168">
            <a:extLst>
              <a:ext uri="{FF2B5EF4-FFF2-40B4-BE49-F238E27FC236}">
                <a16:creationId xmlns:a16="http://schemas.microsoft.com/office/drawing/2014/main" id="{2021AD74-5D8E-4601-AA01-039D07CA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975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6" name="Rectangle 169">
            <a:extLst>
              <a:ext uri="{FF2B5EF4-FFF2-40B4-BE49-F238E27FC236}">
                <a16:creationId xmlns:a16="http://schemas.microsoft.com/office/drawing/2014/main" id="{95803908-FEF5-4D5F-85CE-19E41BD91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7" name="Rectangle 170">
            <a:extLst>
              <a:ext uri="{FF2B5EF4-FFF2-40B4-BE49-F238E27FC236}">
                <a16:creationId xmlns:a16="http://schemas.microsoft.com/office/drawing/2014/main" id="{16065E97-9BA7-410B-85B8-F6451331B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8" name="Rectangle 171">
            <a:extLst>
              <a:ext uri="{FF2B5EF4-FFF2-40B4-BE49-F238E27FC236}">
                <a16:creationId xmlns:a16="http://schemas.microsoft.com/office/drawing/2014/main" id="{7A13F657-1B66-4178-9780-3A0C0914F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775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9" name="Rectangle 172">
            <a:extLst>
              <a:ext uri="{FF2B5EF4-FFF2-40B4-BE49-F238E27FC236}">
                <a16:creationId xmlns:a16="http://schemas.microsoft.com/office/drawing/2014/main" id="{C5696518-6162-4237-8811-D2B0B7CDD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0" name="Rectangle 173">
            <a:extLst>
              <a:ext uri="{FF2B5EF4-FFF2-40B4-BE49-F238E27FC236}">
                <a16:creationId xmlns:a16="http://schemas.microsoft.com/office/drawing/2014/main" id="{6CF9810C-A4E7-4C7E-B5E3-6763FC110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700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1" name="Rectangle 174">
            <a:extLst>
              <a:ext uri="{FF2B5EF4-FFF2-40B4-BE49-F238E27FC236}">
                <a16:creationId xmlns:a16="http://schemas.microsoft.com/office/drawing/2014/main" id="{409197C5-B803-4279-A8E3-7D791BCD2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2" name="Rectangle 175">
            <a:extLst>
              <a:ext uri="{FF2B5EF4-FFF2-40B4-BE49-F238E27FC236}">
                <a16:creationId xmlns:a16="http://schemas.microsoft.com/office/drawing/2014/main" id="{708A03F8-FFCF-4107-9B64-12E8FBEE7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3" name="Rectangle 176">
            <a:extLst>
              <a:ext uri="{FF2B5EF4-FFF2-40B4-BE49-F238E27FC236}">
                <a16:creationId xmlns:a16="http://schemas.microsoft.com/office/drawing/2014/main" id="{C252A489-3110-4D47-85B0-780F591F4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4" name="Rectangle 177">
            <a:extLst>
              <a:ext uri="{FF2B5EF4-FFF2-40B4-BE49-F238E27FC236}">
                <a16:creationId xmlns:a16="http://schemas.microsoft.com/office/drawing/2014/main" id="{E94402BA-7EC9-4120-AC75-8C8C4B40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6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5" name="Rectangle 178">
            <a:extLst>
              <a:ext uri="{FF2B5EF4-FFF2-40B4-BE49-F238E27FC236}">
                <a16:creationId xmlns:a16="http://schemas.microsoft.com/office/drawing/2014/main" id="{89D73F5A-6CB0-4C3A-8FEB-CA3CB68BF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425" y="5755862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6" name="Rectangle 179">
            <a:extLst>
              <a:ext uri="{FF2B5EF4-FFF2-40B4-BE49-F238E27FC236}">
                <a16:creationId xmlns:a16="http://schemas.microsoft.com/office/drawing/2014/main" id="{4F10BD9F-6CCE-4DBB-9747-33C38134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88" y="5755862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7" name="Rectangle 180">
            <a:extLst>
              <a:ext uri="{FF2B5EF4-FFF2-40B4-BE49-F238E27FC236}">
                <a16:creationId xmlns:a16="http://schemas.microsoft.com/office/drawing/2014/main" id="{A1AE067B-A89C-417B-9F14-CA8F38FC0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0" y="5755862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8" name="Rectangle 181">
            <a:extLst>
              <a:ext uri="{FF2B5EF4-FFF2-40B4-BE49-F238E27FC236}">
                <a16:creationId xmlns:a16="http://schemas.microsoft.com/office/drawing/2014/main" id="{75A8A08F-5B83-4999-88D7-365587D20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13" y="5755862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9" name="Rectangle 182">
            <a:extLst>
              <a:ext uri="{FF2B5EF4-FFF2-40B4-BE49-F238E27FC236}">
                <a16:creationId xmlns:a16="http://schemas.microsoft.com/office/drawing/2014/main" id="{FD237401-4348-4FCB-80B3-8A5425CE2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63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0" name="Rectangle 183">
            <a:extLst>
              <a:ext uri="{FF2B5EF4-FFF2-40B4-BE49-F238E27FC236}">
                <a16:creationId xmlns:a16="http://schemas.microsoft.com/office/drawing/2014/main" id="{4EA5B6AA-DD76-4A0E-9107-C255D9B33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50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1" name="Rectangle 184">
            <a:extLst>
              <a:ext uri="{FF2B5EF4-FFF2-40B4-BE49-F238E27FC236}">
                <a16:creationId xmlns:a16="http://schemas.microsoft.com/office/drawing/2014/main" id="{CB307475-BDCB-46AE-A250-5C54A7789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25" y="5755862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2" name="Rectangle 152">
            <a:extLst>
              <a:ext uri="{FF2B5EF4-FFF2-40B4-BE49-F238E27FC236}">
                <a16:creationId xmlns:a16="http://schemas.microsoft.com/office/drawing/2014/main" id="{C4330169-DC6D-4CF6-B65E-B5D9B8B9F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3" name="Rectangle 153">
            <a:extLst>
              <a:ext uri="{FF2B5EF4-FFF2-40B4-BE49-F238E27FC236}">
                <a16:creationId xmlns:a16="http://schemas.microsoft.com/office/drawing/2014/main" id="{E3A01D89-AD3E-480F-B276-BF8831F93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4" name="Rectangle 154">
            <a:extLst>
              <a:ext uri="{FF2B5EF4-FFF2-40B4-BE49-F238E27FC236}">
                <a16:creationId xmlns:a16="http://schemas.microsoft.com/office/drawing/2014/main" id="{9A2BFD62-CB00-449B-BCC9-2BA07826B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5" y="5741575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5" name="Rectangle 155">
            <a:extLst>
              <a:ext uri="{FF2B5EF4-FFF2-40B4-BE49-F238E27FC236}">
                <a16:creationId xmlns:a16="http://schemas.microsoft.com/office/drawing/2014/main" id="{E0AA1C69-28E0-40E7-809F-106A7C98A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6" name="Rectangle 156">
            <a:extLst>
              <a:ext uri="{FF2B5EF4-FFF2-40B4-BE49-F238E27FC236}">
                <a16:creationId xmlns:a16="http://schemas.microsoft.com/office/drawing/2014/main" id="{66AADBED-E8BC-418C-B5C4-702A810CA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5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7" name="Rectangle 157">
            <a:extLst>
              <a:ext uri="{FF2B5EF4-FFF2-40B4-BE49-F238E27FC236}">
                <a16:creationId xmlns:a16="http://schemas.microsoft.com/office/drawing/2014/main" id="{A15E7C4C-E9C2-473F-967C-414242E2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8" name="Rectangle 158">
            <a:extLst>
              <a:ext uri="{FF2B5EF4-FFF2-40B4-BE49-F238E27FC236}">
                <a16:creationId xmlns:a16="http://schemas.microsoft.com/office/drawing/2014/main" id="{C80A8771-1885-4628-90EC-F2505391C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9" name="Rectangle 159">
            <a:extLst>
              <a:ext uri="{FF2B5EF4-FFF2-40B4-BE49-F238E27FC236}">
                <a16:creationId xmlns:a16="http://schemas.microsoft.com/office/drawing/2014/main" id="{76D71F6A-32E2-40D7-84A6-9684B8812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5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0" name="Rectangle 160">
            <a:extLst>
              <a:ext uri="{FF2B5EF4-FFF2-40B4-BE49-F238E27FC236}">
                <a16:creationId xmlns:a16="http://schemas.microsoft.com/office/drawing/2014/main" id="{88F80D70-CB1B-41C8-92E2-D0C3CC3CE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73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1" name="Rectangle 161">
            <a:extLst>
              <a:ext uri="{FF2B5EF4-FFF2-40B4-BE49-F238E27FC236}">
                <a16:creationId xmlns:a16="http://schemas.microsoft.com/office/drawing/2014/main" id="{EE0EE52F-8CF7-4C23-AE61-A17E27CA7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0" y="57415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2" name="Rectangle 162">
            <a:extLst>
              <a:ext uri="{FF2B5EF4-FFF2-40B4-BE49-F238E27FC236}">
                <a16:creationId xmlns:a16="http://schemas.microsoft.com/office/drawing/2014/main" id="{69495C2F-CFC1-4B5E-8A63-D1C1F3CE9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075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3" name="Rectangle 163">
            <a:extLst>
              <a:ext uri="{FF2B5EF4-FFF2-40B4-BE49-F238E27FC236}">
                <a16:creationId xmlns:a16="http://schemas.microsoft.com/office/drawing/2014/main" id="{903BA3E9-2358-416C-97A5-73FF02B4A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4" name="Rectangle 164">
            <a:extLst>
              <a:ext uri="{FF2B5EF4-FFF2-40B4-BE49-F238E27FC236}">
                <a16:creationId xmlns:a16="http://schemas.microsoft.com/office/drawing/2014/main" id="{AFA2F62B-6A62-427E-B006-37CE61239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5" name="Rectangle 165">
            <a:extLst>
              <a:ext uri="{FF2B5EF4-FFF2-40B4-BE49-F238E27FC236}">
                <a16:creationId xmlns:a16="http://schemas.microsoft.com/office/drawing/2014/main" id="{97255768-9EA5-4C67-A990-EB0C5C723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263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6" name="Rectangle 166">
            <a:extLst>
              <a:ext uri="{FF2B5EF4-FFF2-40B4-BE49-F238E27FC236}">
                <a16:creationId xmlns:a16="http://schemas.microsoft.com/office/drawing/2014/main" id="{56E9E031-FCD9-4065-A4E4-F04E64CD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463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7" name="Rectangle 167">
            <a:extLst>
              <a:ext uri="{FF2B5EF4-FFF2-40B4-BE49-F238E27FC236}">
                <a16:creationId xmlns:a16="http://schemas.microsoft.com/office/drawing/2014/main" id="{A085139C-19A8-4C3E-A840-A436D2CBB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338" y="5741575"/>
            <a:ext cx="144462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8" name="Rectangle 168">
            <a:extLst>
              <a:ext uri="{FF2B5EF4-FFF2-40B4-BE49-F238E27FC236}">
                <a16:creationId xmlns:a16="http://schemas.microsoft.com/office/drawing/2014/main" id="{F06EE2F0-19CB-41F5-B01E-25A5196F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9" name="Rectangle 169">
            <a:extLst>
              <a:ext uri="{FF2B5EF4-FFF2-40B4-BE49-F238E27FC236}">
                <a16:creationId xmlns:a16="http://schemas.microsoft.com/office/drawing/2014/main" id="{E471C40E-182D-4D51-93A9-92C1489A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0" name="Rectangle 170">
            <a:extLst>
              <a:ext uri="{FF2B5EF4-FFF2-40B4-BE49-F238E27FC236}">
                <a16:creationId xmlns:a16="http://schemas.microsoft.com/office/drawing/2014/main" id="{14CC2329-26BE-480D-A03A-071A5330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13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1" name="Rectangle 171">
            <a:extLst>
              <a:ext uri="{FF2B5EF4-FFF2-40B4-BE49-F238E27FC236}">
                <a16:creationId xmlns:a16="http://schemas.microsoft.com/office/drawing/2014/main" id="{2EA38031-AFE9-4A76-94D6-ECB9FA33D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600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2" name="Rectangle 172">
            <a:extLst>
              <a:ext uri="{FF2B5EF4-FFF2-40B4-BE49-F238E27FC236}">
                <a16:creationId xmlns:a16="http://schemas.microsoft.com/office/drawing/2014/main" id="{306173D6-CDB6-41ED-B98F-62C7B03AB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3" name="Rectangle 173">
            <a:extLst>
              <a:ext uri="{FF2B5EF4-FFF2-40B4-BE49-F238E27FC236}">
                <a16:creationId xmlns:a16="http://schemas.microsoft.com/office/drawing/2014/main" id="{8D9F44F5-83F7-408E-911B-F2B06F4E4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4" name="Rectangle 174">
            <a:extLst>
              <a:ext uri="{FF2B5EF4-FFF2-40B4-BE49-F238E27FC236}">
                <a16:creationId xmlns:a16="http://schemas.microsoft.com/office/drawing/2014/main" id="{5000AA5A-C6F0-4D17-BC68-BF7AA6380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5" name="Rectangle 175">
            <a:extLst>
              <a:ext uri="{FF2B5EF4-FFF2-40B4-BE49-F238E27FC236}">
                <a16:creationId xmlns:a16="http://schemas.microsoft.com/office/drawing/2014/main" id="{A778B070-67CC-4ADA-BCDF-04D11DFB7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0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6" name="Rectangle 176">
            <a:extLst>
              <a:ext uri="{FF2B5EF4-FFF2-40B4-BE49-F238E27FC236}">
                <a16:creationId xmlns:a16="http://schemas.microsoft.com/office/drawing/2014/main" id="{7562F7F3-51DC-4B13-A7BE-1637834D8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7" name="Rectangle 177">
            <a:extLst>
              <a:ext uri="{FF2B5EF4-FFF2-40B4-BE49-F238E27FC236}">
                <a16:creationId xmlns:a16="http://schemas.microsoft.com/office/drawing/2014/main" id="{03CD254F-79C4-4180-B858-DAC8ED96F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78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8" name="Rectangle 178">
            <a:extLst>
              <a:ext uri="{FF2B5EF4-FFF2-40B4-BE49-F238E27FC236}">
                <a16:creationId xmlns:a16="http://schemas.microsoft.com/office/drawing/2014/main" id="{845C9D32-E00D-4893-AEAB-69079D77B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0" y="57415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9" name="Rectangle 179">
            <a:extLst>
              <a:ext uri="{FF2B5EF4-FFF2-40B4-BE49-F238E27FC236}">
                <a16:creationId xmlns:a16="http://schemas.microsoft.com/office/drawing/2014/main" id="{A3D0C0CC-3665-4D73-BD46-EFEC12CDE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713" y="5741575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0" name="Rectangle 180">
            <a:extLst>
              <a:ext uri="{FF2B5EF4-FFF2-40B4-BE49-F238E27FC236}">
                <a16:creationId xmlns:a16="http://schemas.microsoft.com/office/drawing/2014/main" id="{EA8E084C-2F46-4F95-9CC7-5EB8FE46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9175" y="5741575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1" name="Rectangle 181">
            <a:extLst>
              <a:ext uri="{FF2B5EF4-FFF2-40B4-BE49-F238E27FC236}">
                <a16:creationId xmlns:a16="http://schemas.microsoft.com/office/drawing/2014/main" id="{E070437F-E820-493A-A0CD-5D0E39AC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638" y="5741575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2" name="Rectangle 182">
            <a:extLst>
              <a:ext uri="{FF2B5EF4-FFF2-40B4-BE49-F238E27FC236}">
                <a16:creationId xmlns:a16="http://schemas.microsoft.com/office/drawing/2014/main" id="{26F02B12-C399-4239-A0CA-E8E712725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3" name="Rectangle 183">
            <a:extLst>
              <a:ext uri="{FF2B5EF4-FFF2-40B4-BE49-F238E27FC236}">
                <a16:creationId xmlns:a16="http://schemas.microsoft.com/office/drawing/2014/main" id="{6FED3A16-C088-4E58-ABC2-0BB5EB79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4" name="Rectangle 184">
            <a:extLst>
              <a:ext uri="{FF2B5EF4-FFF2-40B4-BE49-F238E27FC236}">
                <a16:creationId xmlns:a16="http://schemas.microsoft.com/office/drawing/2014/main" id="{B2AE3E15-AA7A-43E6-9D62-ABE9CAFA2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50" y="5741575"/>
            <a:ext cx="142875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01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14524E-7 L -0.00399 0.3776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57" grpId="0" animBg="1"/>
      <p:bldP spid="58" grpId="0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289991" cy="830997"/>
            <a:chOff x="908362" y="278221"/>
            <a:chExt cx="2289991" cy="830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18250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Nand Flash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008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Nand Flash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152">
            <a:extLst>
              <a:ext uri="{FF2B5EF4-FFF2-40B4-BE49-F238E27FC236}">
                <a16:creationId xmlns:a16="http://schemas.microsoft.com/office/drawing/2014/main" id="{9DBE66AF-251A-4786-BC86-757A5760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" name="Rectangle 153">
            <a:extLst>
              <a:ext uri="{FF2B5EF4-FFF2-40B4-BE49-F238E27FC236}">
                <a16:creationId xmlns:a16="http://schemas.microsoft.com/office/drawing/2014/main" id="{A7CD5CBD-B4B8-4C95-98C2-6CC2ACEC0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0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" name="Rectangle 96">
            <a:extLst>
              <a:ext uri="{FF2B5EF4-FFF2-40B4-BE49-F238E27FC236}">
                <a16:creationId xmlns:a16="http://schemas.microsoft.com/office/drawing/2014/main" id="{55D1EE6D-003F-427C-B889-B8E325AF2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4695826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" name="Rectangle 97">
            <a:extLst>
              <a:ext uri="{FF2B5EF4-FFF2-40B4-BE49-F238E27FC236}">
                <a16:creationId xmlns:a16="http://schemas.microsoft.com/office/drawing/2014/main" id="{D6A06C14-EA61-48BD-AD5D-EE04FB88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6" y="4695826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" name="Rectangle 152">
            <a:extLst>
              <a:ext uri="{FF2B5EF4-FFF2-40B4-BE49-F238E27FC236}">
                <a16:creationId xmlns:a16="http://schemas.microsoft.com/office/drawing/2014/main" id="{861966CE-3693-48E3-87AC-128DE6016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0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" name="Rectangle 153">
            <a:extLst>
              <a:ext uri="{FF2B5EF4-FFF2-40B4-BE49-F238E27FC236}">
                <a16:creationId xmlns:a16="http://schemas.microsoft.com/office/drawing/2014/main" id="{7B6DF8E7-A47C-471B-A060-C36BD789B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" name="Rectangle 154">
            <a:extLst>
              <a:ext uri="{FF2B5EF4-FFF2-40B4-BE49-F238E27FC236}">
                <a16:creationId xmlns:a16="http://schemas.microsoft.com/office/drawing/2014/main" id="{BC053086-573A-4F9F-8911-2DF535946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1" y="46958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" name="Rectangle 155">
            <a:extLst>
              <a:ext uri="{FF2B5EF4-FFF2-40B4-BE49-F238E27FC236}">
                <a16:creationId xmlns:a16="http://schemas.microsoft.com/office/drawing/2014/main" id="{AC3D4240-3378-49A9-8418-7D95688F9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1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" name="Rectangle 156">
            <a:extLst>
              <a:ext uri="{FF2B5EF4-FFF2-40B4-BE49-F238E27FC236}">
                <a16:creationId xmlns:a16="http://schemas.microsoft.com/office/drawing/2014/main" id="{DC6605A1-7538-4273-9234-BECB64586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" name="Rectangle 157">
            <a:extLst>
              <a:ext uri="{FF2B5EF4-FFF2-40B4-BE49-F238E27FC236}">
                <a16:creationId xmlns:a16="http://schemas.microsoft.com/office/drawing/2014/main" id="{F0800129-712B-4496-BE59-2D09F5E90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" name="Rectangle 158">
            <a:extLst>
              <a:ext uri="{FF2B5EF4-FFF2-40B4-BE49-F238E27FC236}">
                <a16:creationId xmlns:a16="http://schemas.microsoft.com/office/drawing/2014/main" id="{2AAAF42F-FA43-4DF8-9CA4-98E0720E7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576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" name="Rectangle 159">
            <a:extLst>
              <a:ext uri="{FF2B5EF4-FFF2-40B4-BE49-F238E27FC236}">
                <a16:creationId xmlns:a16="http://schemas.microsoft.com/office/drawing/2014/main" id="{8C32B9C5-C5FC-4E48-9B71-DAE8809C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4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" name="Rectangle 160">
            <a:extLst>
              <a:ext uri="{FF2B5EF4-FFF2-40B4-BE49-F238E27FC236}">
                <a16:creationId xmlns:a16="http://schemas.microsoft.com/office/drawing/2014/main" id="{1B4FDAD3-4958-43ED-976C-E3D59886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" name="Rectangle 152">
            <a:extLst>
              <a:ext uri="{FF2B5EF4-FFF2-40B4-BE49-F238E27FC236}">
                <a16:creationId xmlns:a16="http://schemas.microsoft.com/office/drawing/2014/main" id="{35B68890-EB9C-42A0-958C-8FA160AFC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9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3" name="Rectangle 153">
            <a:extLst>
              <a:ext uri="{FF2B5EF4-FFF2-40B4-BE49-F238E27FC236}">
                <a16:creationId xmlns:a16="http://schemas.microsoft.com/office/drawing/2014/main" id="{9FF82884-2E04-42EE-B7E2-13915515A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4" name="Rectangle 155">
            <a:extLst>
              <a:ext uri="{FF2B5EF4-FFF2-40B4-BE49-F238E27FC236}">
                <a16:creationId xmlns:a16="http://schemas.microsoft.com/office/drawing/2014/main" id="{57BEDBB6-9280-429D-B3A7-FF562A345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5" name="Rectangle 156">
            <a:extLst>
              <a:ext uri="{FF2B5EF4-FFF2-40B4-BE49-F238E27FC236}">
                <a16:creationId xmlns:a16="http://schemas.microsoft.com/office/drawing/2014/main" id="{F6FFEAC0-E680-496D-B2C1-616D81A4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4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6" name="Rectangle 157">
            <a:extLst>
              <a:ext uri="{FF2B5EF4-FFF2-40B4-BE49-F238E27FC236}">
                <a16:creationId xmlns:a16="http://schemas.microsoft.com/office/drawing/2014/main" id="{19852D49-5234-4FE1-881A-D069D5898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7" name="Rectangle 158">
            <a:extLst>
              <a:ext uri="{FF2B5EF4-FFF2-40B4-BE49-F238E27FC236}">
                <a16:creationId xmlns:a16="http://schemas.microsoft.com/office/drawing/2014/main" id="{B4CDF22C-7E9A-4EE1-B58C-C8F3E7234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1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8" name="Rectangle 159">
            <a:extLst>
              <a:ext uri="{FF2B5EF4-FFF2-40B4-BE49-F238E27FC236}">
                <a16:creationId xmlns:a16="http://schemas.microsoft.com/office/drawing/2014/main" id="{717C3F4E-3D29-4CD9-81EE-A49FCAFFF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2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9" name="Rectangle 160">
            <a:extLst>
              <a:ext uri="{FF2B5EF4-FFF2-40B4-BE49-F238E27FC236}">
                <a16:creationId xmlns:a16="http://schemas.microsoft.com/office/drawing/2014/main" id="{1A519369-6972-44B5-BC26-5942BB197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7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0" name="Rectangle 162">
            <a:extLst>
              <a:ext uri="{FF2B5EF4-FFF2-40B4-BE49-F238E27FC236}">
                <a16:creationId xmlns:a16="http://schemas.microsoft.com/office/drawing/2014/main" id="{2B952065-DE2E-4155-9595-3E7692B4E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1" name="Rectangle 163">
            <a:extLst>
              <a:ext uri="{FF2B5EF4-FFF2-40B4-BE49-F238E27FC236}">
                <a16:creationId xmlns:a16="http://schemas.microsoft.com/office/drawing/2014/main" id="{55BB86A7-4863-4F18-9365-346F200D2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2" name="Rectangle 162">
            <a:extLst>
              <a:ext uri="{FF2B5EF4-FFF2-40B4-BE49-F238E27FC236}">
                <a16:creationId xmlns:a16="http://schemas.microsoft.com/office/drawing/2014/main" id="{AD30518D-8F7E-43C6-B31A-6FC4D77E2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1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3" name="Rectangle 163">
            <a:extLst>
              <a:ext uri="{FF2B5EF4-FFF2-40B4-BE49-F238E27FC236}">
                <a16:creationId xmlns:a16="http://schemas.microsoft.com/office/drawing/2014/main" id="{DBD9751A-82A3-4CC7-988B-03221A9C6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4" name="Rectangle 162">
            <a:extLst>
              <a:ext uri="{FF2B5EF4-FFF2-40B4-BE49-F238E27FC236}">
                <a16:creationId xmlns:a16="http://schemas.microsoft.com/office/drawing/2014/main" id="{B188B0A4-4D5B-43F7-88DE-B3630A9B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5" name="Rectangle 163">
            <a:extLst>
              <a:ext uri="{FF2B5EF4-FFF2-40B4-BE49-F238E27FC236}">
                <a16:creationId xmlns:a16="http://schemas.microsoft.com/office/drawing/2014/main" id="{1A5E6062-CFC0-4149-A30A-A25E0EA23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6" name="Rectangle 164">
            <a:extLst>
              <a:ext uri="{FF2B5EF4-FFF2-40B4-BE49-F238E27FC236}">
                <a16:creationId xmlns:a16="http://schemas.microsoft.com/office/drawing/2014/main" id="{A72D982E-A2A5-4534-A6A8-AF33EBACB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7" name="Rectangle 166">
            <a:extLst>
              <a:ext uri="{FF2B5EF4-FFF2-40B4-BE49-F238E27FC236}">
                <a16:creationId xmlns:a16="http://schemas.microsoft.com/office/drawing/2014/main" id="{B69F6584-4391-4BCF-A952-4566F237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9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8" name="Rectangle 162">
            <a:extLst>
              <a:ext uri="{FF2B5EF4-FFF2-40B4-BE49-F238E27FC236}">
                <a16:creationId xmlns:a16="http://schemas.microsoft.com/office/drawing/2014/main" id="{7DD3FCD4-93B0-47BD-BE9D-B49B1039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97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39" name="Rectangle 163">
            <a:extLst>
              <a:ext uri="{FF2B5EF4-FFF2-40B4-BE49-F238E27FC236}">
                <a16:creationId xmlns:a16="http://schemas.microsoft.com/office/drawing/2014/main" id="{24E8B371-BDC8-4A3B-906C-D067EE024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1" name="Rectangle 164">
            <a:extLst>
              <a:ext uri="{FF2B5EF4-FFF2-40B4-BE49-F238E27FC236}">
                <a16:creationId xmlns:a16="http://schemas.microsoft.com/office/drawing/2014/main" id="{6B2EBFA4-6456-424A-940A-B3F776D04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2" name="Rectangle 166">
            <a:extLst>
              <a:ext uri="{FF2B5EF4-FFF2-40B4-BE49-F238E27FC236}">
                <a16:creationId xmlns:a16="http://schemas.microsoft.com/office/drawing/2014/main" id="{4C03B63B-C697-4112-B1B0-476EBBA86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4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3" name="Rectangle 167">
            <a:extLst>
              <a:ext uri="{FF2B5EF4-FFF2-40B4-BE49-F238E27FC236}">
                <a16:creationId xmlns:a16="http://schemas.microsoft.com/office/drawing/2014/main" id="{B35AB563-64CF-4810-97F6-DF44D903F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3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4" name="Rectangle 167">
            <a:extLst>
              <a:ext uri="{FF2B5EF4-FFF2-40B4-BE49-F238E27FC236}">
                <a16:creationId xmlns:a16="http://schemas.microsoft.com/office/drawing/2014/main" id="{E94DFD71-6751-4A86-A076-4C88D6EC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5" name="Rectangle 168">
            <a:extLst>
              <a:ext uri="{FF2B5EF4-FFF2-40B4-BE49-F238E27FC236}">
                <a16:creationId xmlns:a16="http://schemas.microsoft.com/office/drawing/2014/main" id="{045EC18F-0F8D-4D99-94CC-1B73309F2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6" name="Rectangle 169">
            <a:extLst>
              <a:ext uri="{FF2B5EF4-FFF2-40B4-BE49-F238E27FC236}">
                <a16:creationId xmlns:a16="http://schemas.microsoft.com/office/drawing/2014/main" id="{B690B8E0-01DB-49A8-9017-DC10DF62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26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7" name="Rectangle 170">
            <a:extLst>
              <a:ext uri="{FF2B5EF4-FFF2-40B4-BE49-F238E27FC236}">
                <a16:creationId xmlns:a16="http://schemas.microsoft.com/office/drawing/2014/main" id="{D0B5E6EF-29F0-4757-B077-0F7393853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3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8" name="Rectangle 171">
            <a:extLst>
              <a:ext uri="{FF2B5EF4-FFF2-40B4-BE49-F238E27FC236}">
                <a16:creationId xmlns:a16="http://schemas.microsoft.com/office/drawing/2014/main" id="{5D00EBB2-163B-4B86-9F11-B89179CE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76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49" name="Rectangle 172">
            <a:extLst>
              <a:ext uri="{FF2B5EF4-FFF2-40B4-BE49-F238E27FC236}">
                <a16:creationId xmlns:a16="http://schemas.microsoft.com/office/drawing/2014/main" id="{5FF7FB96-BF16-4BD9-A596-9E21F478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6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0" name="Rectangle 173">
            <a:extLst>
              <a:ext uri="{FF2B5EF4-FFF2-40B4-BE49-F238E27FC236}">
                <a16:creationId xmlns:a16="http://schemas.microsoft.com/office/drawing/2014/main" id="{9F57E1CC-21D8-43C8-BC71-33D6D726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9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1" name="Rectangle 174">
            <a:extLst>
              <a:ext uri="{FF2B5EF4-FFF2-40B4-BE49-F238E27FC236}">
                <a16:creationId xmlns:a16="http://schemas.microsoft.com/office/drawing/2014/main" id="{7BAC1D41-DB8F-46FC-8F65-A2A29790B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2" name="Rectangle 175">
            <a:extLst>
              <a:ext uri="{FF2B5EF4-FFF2-40B4-BE49-F238E27FC236}">
                <a16:creationId xmlns:a16="http://schemas.microsoft.com/office/drawing/2014/main" id="{63C6DCD1-DD23-451D-A4BA-0708FE716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3" name="Rectangle 176">
            <a:extLst>
              <a:ext uri="{FF2B5EF4-FFF2-40B4-BE49-F238E27FC236}">
                <a16:creationId xmlns:a16="http://schemas.microsoft.com/office/drawing/2014/main" id="{9DB7B0E7-80A6-4006-AD8B-6B6C08AE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64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4" name="Rectangle 177">
            <a:extLst>
              <a:ext uri="{FF2B5EF4-FFF2-40B4-BE49-F238E27FC236}">
                <a16:creationId xmlns:a16="http://schemas.microsoft.com/office/drawing/2014/main" id="{19F295C7-E241-4B65-885F-658BCA1BB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5" name="Rectangle 168">
            <a:extLst>
              <a:ext uri="{FF2B5EF4-FFF2-40B4-BE49-F238E27FC236}">
                <a16:creationId xmlns:a16="http://schemas.microsoft.com/office/drawing/2014/main" id="{1E8B87F6-679D-4AC1-AF2F-95F594D43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6" name="Rectangle 169">
            <a:extLst>
              <a:ext uri="{FF2B5EF4-FFF2-40B4-BE49-F238E27FC236}">
                <a16:creationId xmlns:a16="http://schemas.microsoft.com/office/drawing/2014/main" id="{97951B99-07BB-4D1F-94FB-71C1F22ED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1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7" name="Rectangle 170">
            <a:extLst>
              <a:ext uri="{FF2B5EF4-FFF2-40B4-BE49-F238E27FC236}">
                <a16:creationId xmlns:a16="http://schemas.microsoft.com/office/drawing/2014/main" id="{E6CC2456-79B6-493B-BB46-86A503A2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2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8" name="Rectangle 171">
            <a:extLst>
              <a:ext uri="{FF2B5EF4-FFF2-40B4-BE49-F238E27FC236}">
                <a16:creationId xmlns:a16="http://schemas.microsoft.com/office/drawing/2014/main" id="{2D5D50AA-0C86-4F67-B2B4-3612ECC71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59" name="Rectangle 172">
            <a:extLst>
              <a:ext uri="{FF2B5EF4-FFF2-40B4-BE49-F238E27FC236}">
                <a16:creationId xmlns:a16="http://schemas.microsoft.com/office/drawing/2014/main" id="{928BC57B-543B-4A5E-80E1-233BCB67E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1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0" name="Rectangle 173">
            <a:extLst>
              <a:ext uri="{FF2B5EF4-FFF2-40B4-BE49-F238E27FC236}">
                <a16:creationId xmlns:a16="http://schemas.microsoft.com/office/drawing/2014/main" id="{F0F63F56-E807-46A3-86F6-17F177A7A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14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1" name="Rectangle 174">
            <a:extLst>
              <a:ext uri="{FF2B5EF4-FFF2-40B4-BE49-F238E27FC236}">
                <a16:creationId xmlns:a16="http://schemas.microsoft.com/office/drawing/2014/main" id="{764BFD4B-C1D4-4A24-AC1D-F2C7F3D4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2" name="Rectangle 175">
            <a:extLst>
              <a:ext uri="{FF2B5EF4-FFF2-40B4-BE49-F238E27FC236}">
                <a16:creationId xmlns:a16="http://schemas.microsoft.com/office/drawing/2014/main" id="{321EC41C-0F2F-4C77-AB7C-4F67533E8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3" name="Rectangle 176">
            <a:extLst>
              <a:ext uri="{FF2B5EF4-FFF2-40B4-BE49-F238E27FC236}">
                <a16:creationId xmlns:a16="http://schemas.microsoft.com/office/drawing/2014/main" id="{F7540425-9D44-475C-B949-AE4483613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9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4" name="Rectangle 177">
            <a:extLst>
              <a:ext uri="{FF2B5EF4-FFF2-40B4-BE49-F238E27FC236}">
                <a16:creationId xmlns:a16="http://schemas.microsoft.com/office/drawing/2014/main" id="{E325F442-66A4-4C20-99E3-95EB458D8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7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5" name="Rectangle 180">
            <a:extLst>
              <a:ext uri="{FF2B5EF4-FFF2-40B4-BE49-F238E27FC236}">
                <a16:creationId xmlns:a16="http://schemas.microsoft.com/office/drawing/2014/main" id="{EF7F0979-C14C-467C-8CB9-13DCF2EC5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6" name="Rectangle 181">
            <a:extLst>
              <a:ext uri="{FF2B5EF4-FFF2-40B4-BE49-F238E27FC236}">
                <a16:creationId xmlns:a16="http://schemas.microsoft.com/office/drawing/2014/main" id="{26D9DF9C-A75B-428E-8B8D-6C6322A1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7" name="Rectangle 180">
            <a:extLst>
              <a:ext uri="{FF2B5EF4-FFF2-40B4-BE49-F238E27FC236}">
                <a16:creationId xmlns:a16="http://schemas.microsoft.com/office/drawing/2014/main" id="{CCE3D80E-8C8F-4943-9CBF-202FE28B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82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8" name="Rectangle 181">
            <a:extLst>
              <a:ext uri="{FF2B5EF4-FFF2-40B4-BE49-F238E27FC236}">
                <a16:creationId xmlns:a16="http://schemas.microsoft.com/office/drawing/2014/main" id="{0A57B9D6-E84D-4287-9D6D-1EEEC6CC2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28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69" name="Rectangle 38">
            <a:extLst>
              <a:ext uri="{FF2B5EF4-FFF2-40B4-BE49-F238E27FC236}">
                <a16:creationId xmlns:a16="http://schemas.microsoft.com/office/drawing/2014/main" id="{B2BA155C-4688-4AC0-B644-7BCE09B30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63" y="1655764"/>
            <a:ext cx="144462" cy="244475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0" name="Rectangle 96">
            <a:extLst>
              <a:ext uri="{FF2B5EF4-FFF2-40B4-BE49-F238E27FC236}">
                <a16:creationId xmlns:a16="http://schemas.microsoft.com/office/drawing/2014/main" id="{84E1ED6C-FEA4-48C1-9848-17F618BD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289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1" name="Rectangle 97">
            <a:extLst>
              <a:ext uri="{FF2B5EF4-FFF2-40B4-BE49-F238E27FC236}">
                <a16:creationId xmlns:a16="http://schemas.microsoft.com/office/drawing/2014/main" id="{9C35AF17-84C1-4C79-B61A-2FB283D2D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6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2" name="Rectangle 98">
            <a:extLst>
              <a:ext uri="{FF2B5EF4-FFF2-40B4-BE49-F238E27FC236}">
                <a16:creationId xmlns:a16="http://schemas.microsoft.com/office/drawing/2014/main" id="{5A21B524-A1A8-48D2-9500-8829250C8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1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B0408044-1C72-4C68-BE63-19BCF189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1655763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4" name="Rectangle 96">
            <a:extLst>
              <a:ext uri="{FF2B5EF4-FFF2-40B4-BE49-F238E27FC236}">
                <a16:creationId xmlns:a16="http://schemas.microsoft.com/office/drawing/2014/main" id="{AFDA27AF-765B-4028-91EF-C84F39737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1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5" name="Rectangle 11">
            <a:extLst>
              <a:ext uri="{FF2B5EF4-FFF2-40B4-BE49-F238E27FC236}">
                <a16:creationId xmlns:a16="http://schemas.microsoft.com/office/drawing/2014/main" id="{EF6D31E9-DCBB-4D8B-A1AD-891AB218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351" y="1655763"/>
            <a:ext cx="144463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6" name="Rectangle 96">
            <a:extLst>
              <a:ext uri="{FF2B5EF4-FFF2-40B4-BE49-F238E27FC236}">
                <a16:creationId xmlns:a16="http://schemas.microsoft.com/office/drawing/2014/main" id="{87B636D5-F1D9-460F-BF28-09A85224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1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6FEC9E3E-2D24-42CB-BC07-9E4231B87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1655763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8" name="Rectangle 96">
            <a:extLst>
              <a:ext uri="{FF2B5EF4-FFF2-40B4-BE49-F238E27FC236}">
                <a16:creationId xmlns:a16="http://schemas.microsoft.com/office/drawing/2014/main" id="{B9CA57EB-3A4C-4FC4-8ED4-B878CD2B2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9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79" name="Rectangle 16">
            <a:extLst>
              <a:ext uri="{FF2B5EF4-FFF2-40B4-BE49-F238E27FC236}">
                <a16:creationId xmlns:a16="http://schemas.microsoft.com/office/drawing/2014/main" id="{6E748392-3304-4D3F-A200-17F2D912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464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0" name="Rectangle 38">
            <a:extLst>
              <a:ext uri="{FF2B5EF4-FFF2-40B4-BE49-F238E27FC236}">
                <a16:creationId xmlns:a16="http://schemas.microsoft.com/office/drawing/2014/main" id="{2A8C9DF8-29EF-41C5-ACE1-1A4F788A6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1" y="1655763"/>
            <a:ext cx="144463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1" name="Rectangle 96">
            <a:extLst>
              <a:ext uri="{FF2B5EF4-FFF2-40B4-BE49-F238E27FC236}">
                <a16:creationId xmlns:a16="http://schemas.microsoft.com/office/drawing/2014/main" id="{F9786651-3C9D-47F3-93D3-66333B71B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26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2" name="Rectangle 97">
            <a:extLst>
              <a:ext uri="{FF2B5EF4-FFF2-40B4-BE49-F238E27FC236}">
                <a16:creationId xmlns:a16="http://schemas.microsoft.com/office/drawing/2014/main" id="{9F136E04-B12A-4244-9B09-5659950EF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4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3" name="Rectangle 98">
            <a:extLst>
              <a:ext uri="{FF2B5EF4-FFF2-40B4-BE49-F238E27FC236}">
                <a16:creationId xmlns:a16="http://schemas.microsoft.com/office/drawing/2014/main" id="{1FC06B97-05E7-4C73-B5E9-E7441EC9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9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4" name="Rectangle 74">
            <a:extLst>
              <a:ext uri="{FF2B5EF4-FFF2-40B4-BE49-F238E27FC236}">
                <a16:creationId xmlns:a16="http://schemas.microsoft.com/office/drawing/2014/main" id="{95169A13-3FCC-4575-889D-C66DC3761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64" y="1655763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B85AC3EF-48CB-4F7B-91FF-12D24F4A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1655763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255C8B3D-4673-4115-975C-2C6AF31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1" y="1655763"/>
            <a:ext cx="144463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2B7E740C-8295-4770-B529-51C0DB9FB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4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9A3C5A6D-8BEC-4A92-8C67-7978A8C73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9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4EDB63FA-6600-415F-B6C0-AF86F95F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1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980B3C45-6A5F-4B14-9111-F71091B2D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9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0E6CC847-8BAD-441F-B1F7-9405F4661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1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2" name="Rectangle 92">
            <a:extLst>
              <a:ext uri="{FF2B5EF4-FFF2-40B4-BE49-F238E27FC236}">
                <a16:creationId xmlns:a16="http://schemas.microsoft.com/office/drawing/2014/main" id="{AE39DDB0-233E-4971-A2F8-33A7822F4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351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3" name="Rectangle 93">
            <a:extLst>
              <a:ext uri="{FF2B5EF4-FFF2-40B4-BE49-F238E27FC236}">
                <a16:creationId xmlns:a16="http://schemas.microsoft.com/office/drawing/2014/main" id="{10617CCE-409B-4057-9625-AD1010BFB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14" y="1655764"/>
            <a:ext cx="142875" cy="244475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60352AE3-BCBE-451B-A36F-49A252DD9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6" y="1655763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5" name="Rectangle 92">
            <a:extLst>
              <a:ext uri="{FF2B5EF4-FFF2-40B4-BE49-F238E27FC236}">
                <a16:creationId xmlns:a16="http://schemas.microsoft.com/office/drawing/2014/main" id="{A98BEE26-FE3C-4471-A011-F85C75882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489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6" name="Text Box 6">
            <a:extLst>
              <a:ext uri="{FF2B5EF4-FFF2-40B4-BE49-F238E27FC236}">
                <a16:creationId xmlns:a16="http://schemas.microsoft.com/office/drawing/2014/main" id="{44D88F7E-ED06-4CBC-9911-8AECE3181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6" y="1412875"/>
            <a:ext cx="60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 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97" name="Rectangle 38">
            <a:extLst>
              <a:ext uri="{FF2B5EF4-FFF2-40B4-BE49-F238E27FC236}">
                <a16:creationId xmlns:a16="http://schemas.microsoft.com/office/drawing/2014/main" id="{50412188-22CE-46E9-AAB4-B7E9C6B89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838" y="1655763"/>
            <a:ext cx="144462" cy="246062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8" name="Rectangle 92">
            <a:extLst>
              <a:ext uri="{FF2B5EF4-FFF2-40B4-BE49-F238E27FC236}">
                <a16:creationId xmlns:a16="http://schemas.microsoft.com/office/drawing/2014/main" id="{6EEBC21C-D4AA-4D25-9FC9-16D66F8BD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6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BEC9EAA6-D23D-41A7-A660-FA31ED3B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9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0" name="Rectangle 95">
            <a:extLst>
              <a:ext uri="{FF2B5EF4-FFF2-40B4-BE49-F238E27FC236}">
                <a16:creationId xmlns:a16="http://schemas.microsoft.com/office/drawing/2014/main" id="{9A448784-8BE0-4213-9711-B79BACEB4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213" y="1655763"/>
            <a:ext cx="144462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1" name="Rectangle 96">
            <a:extLst>
              <a:ext uri="{FF2B5EF4-FFF2-40B4-BE49-F238E27FC236}">
                <a16:creationId xmlns:a16="http://schemas.microsoft.com/office/drawing/2014/main" id="{9165F695-A82A-41A3-80D6-C2388743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4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2" name="Rectangle 97">
            <a:extLst>
              <a:ext uri="{FF2B5EF4-FFF2-40B4-BE49-F238E27FC236}">
                <a16:creationId xmlns:a16="http://schemas.microsoft.com/office/drawing/2014/main" id="{A6AC4490-870B-408A-A012-059142707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1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9B62A0C5-69C5-4FDF-9359-197527D78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6" y="1655763"/>
            <a:ext cx="142875" cy="246062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grpSp>
        <p:nvGrpSpPr>
          <p:cNvPr id="104" name="Group 136">
            <a:extLst>
              <a:ext uri="{FF2B5EF4-FFF2-40B4-BE49-F238E27FC236}">
                <a16:creationId xmlns:a16="http://schemas.microsoft.com/office/drawing/2014/main" id="{9C1C8020-4934-4FE0-9CE4-08650FD0260D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1268414"/>
            <a:ext cx="2447925" cy="504825"/>
            <a:chOff x="4422" y="1208"/>
            <a:chExt cx="1542" cy="318"/>
          </a:xfrm>
        </p:grpSpPr>
        <p:sp>
          <p:nvSpPr>
            <p:cNvPr id="105" name="Rectangle 137">
              <a:extLst>
                <a:ext uri="{FF2B5EF4-FFF2-40B4-BE49-F238E27FC236}">
                  <a16:creationId xmlns:a16="http://schemas.microsoft.com/office/drawing/2014/main" id="{B73D43F5-C668-451E-8258-3270451C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389"/>
              <a:ext cx="90" cy="137"/>
            </a:xfrm>
            <a:prstGeom prst="rect">
              <a:avLst/>
            </a:prstGeom>
            <a:solidFill>
              <a:srgbClr val="00808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008080"/>
              </a:extrusionClr>
              <a:contourClr>
                <a:srgbClr val="008080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106" name="Text Box 138">
              <a:extLst>
                <a:ext uri="{FF2B5EF4-FFF2-40B4-BE49-F238E27FC236}">
                  <a16:creationId xmlns:a16="http://schemas.microsoft.com/office/drawing/2014/main" id="{8078D4B2-2858-4177-9D7C-44F1B7198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1208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宋体" panose="02010600030101010101" pitchFamily="2" charset="-122"/>
                </a:rPr>
                <a:t>空闲页</a:t>
              </a:r>
              <a:endParaRPr lang="en-US" altLang="zh-TW" sz="2000" b="1" dirty="0"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07" name="Group 139">
            <a:extLst>
              <a:ext uri="{FF2B5EF4-FFF2-40B4-BE49-F238E27FC236}">
                <a16:creationId xmlns:a16="http://schemas.microsoft.com/office/drawing/2014/main" id="{20E6F7DD-022E-40DF-88AE-914DA37D34A1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1989139"/>
            <a:ext cx="2376487" cy="504825"/>
            <a:chOff x="4422" y="1661"/>
            <a:chExt cx="1497" cy="318"/>
          </a:xfrm>
        </p:grpSpPr>
        <p:sp>
          <p:nvSpPr>
            <p:cNvPr id="108" name="Rectangle 140">
              <a:extLst>
                <a:ext uri="{FF2B5EF4-FFF2-40B4-BE49-F238E27FC236}">
                  <a16:creationId xmlns:a16="http://schemas.microsoft.com/office/drawing/2014/main" id="{CBD91FCF-544A-4D18-B02B-A049E15B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1842"/>
              <a:ext cx="90" cy="137"/>
            </a:xfrm>
            <a:prstGeom prst="rect">
              <a:avLst/>
            </a:prstGeom>
            <a:solidFill>
              <a:srgbClr val="00FF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00FF00"/>
              </a:extrusionClr>
              <a:contourClr>
                <a:srgbClr val="00FF00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109" name="Text Box 141">
              <a:extLst>
                <a:ext uri="{FF2B5EF4-FFF2-40B4-BE49-F238E27FC236}">
                  <a16:creationId xmlns:a16="http://schemas.microsoft.com/office/drawing/2014/main" id="{64F55AF0-BB0D-4BA4-9025-2DCF72BC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661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宋体" panose="02010600030101010101" pitchFamily="2" charset="-122"/>
                </a:rPr>
                <a:t>有效数据页</a:t>
              </a:r>
              <a:endParaRPr lang="en-US" altLang="zh-TW" sz="2000" b="1" dirty="0"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10" name="Group 142">
            <a:extLst>
              <a:ext uri="{FF2B5EF4-FFF2-40B4-BE49-F238E27FC236}">
                <a16:creationId xmlns:a16="http://schemas.microsoft.com/office/drawing/2014/main" id="{6F88344D-0DC3-4B67-BB1F-E06E85C0F726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2781301"/>
            <a:ext cx="2376487" cy="504825"/>
            <a:chOff x="4422" y="2160"/>
            <a:chExt cx="1497" cy="318"/>
          </a:xfrm>
        </p:grpSpPr>
        <p:sp>
          <p:nvSpPr>
            <p:cNvPr id="111" name="Rectangle 143">
              <a:extLst>
                <a:ext uri="{FF2B5EF4-FFF2-40B4-BE49-F238E27FC236}">
                  <a16:creationId xmlns:a16="http://schemas.microsoft.com/office/drawing/2014/main" id="{97E65316-2C54-45BC-A8A5-6E4A03BD5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41"/>
              <a:ext cx="90" cy="137"/>
            </a:xfrm>
            <a:prstGeom prst="rect">
              <a:avLst/>
            </a:prstGeom>
            <a:solidFill>
              <a:schemeClr val="tx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chemeClr val="tx1"/>
              </a:extrusionClr>
              <a:contourClr>
                <a:schemeClr val="tx1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kumimoji="1" lang="zh-TW" altLang="zh-TW" sz="1800">
                <a:solidFill>
                  <a:srgbClr val="006666"/>
                </a:solidFill>
                <a:latin typeface="Garamond" panose="02020404030301010803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112" name="Text Box 144">
              <a:extLst>
                <a:ext uri="{FF2B5EF4-FFF2-40B4-BE49-F238E27FC236}">
                  <a16:creationId xmlns:a16="http://schemas.microsoft.com/office/drawing/2014/main" id="{89E909FB-262B-43B2-BBD6-CCD031065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2160"/>
              <a:ext cx="1270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6666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latin typeface="宋体" panose="02010600030101010101" pitchFamily="2" charset="-122"/>
                </a:rPr>
                <a:t>无效数据页</a:t>
              </a:r>
              <a:endParaRPr lang="en-US" altLang="zh-TW" sz="2000" b="1" dirty="0">
                <a:latin typeface="新細明體" panose="02020500000000000000" pitchFamily="18" charset="-120"/>
                <a:ea typeface="新細明體" panose="02020500000000000000" pitchFamily="18" charset="-120"/>
              </a:endParaRPr>
            </a:p>
          </p:txBody>
        </p:sp>
      </p:grpSp>
      <p:sp>
        <p:nvSpPr>
          <p:cNvPr id="113" name="Text Box 151">
            <a:extLst>
              <a:ext uri="{FF2B5EF4-FFF2-40B4-BE49-F238E27FC236}">
                <a16:creationId xmlns:a16="http://schemas.microsoft.com/office/drawing/2014/main" id="{CDD775C7-780C-4EB4-ABFF-4610FB3AA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6" y="2638425"/>
            <a:ext cx="60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 </a:t>
            </a:r>
            <a:r>
              <a:rPr lang="en-US" altLang="zh-CN" sz="1800">
                <a:solidFill>
                  <a:srgbClr val="006666"/>
                </a:solidFill>
                <a:latin typeface="Arial" panose="020B0604020202020204" pitchFamily="34" charset="0"/>
              </a:rPr>
              <a:t>1</a:t>
            </a:r>
            <a:endParaRPr lang="en-US" altLang="zh-TW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114" name="Rectangle 9">
            <a:extLst>
              <a:ext uri="{FF2B5EF4-FFF2-40B4-BE49-F238E27FC236}">
                <a16:creationId xmlns:a16="http://schemas.microsoft.com/office/drawing/2014/main" id="{93773CC0-E826-4AD5-A806-D699772B7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889" y="1655763"/>
            <a:ext cx="142875" cy="246062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5" name="Rectangle 38">
            <a:extLst>
              <a:ext uri="{FF2B5EF4-FFF2-40B4-BE49-F238E27FC236}">
                <a16:creationId xmlns:a16="http://schemas.microsoft.com/office/drawing/2014/main" id="{E67D0BBB-4290-4D66-83C0-3DD013C5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6" name="Rectangle 96">
            <a:extLst>
              <a:ext uri="{FF2B5EF4-FFF2-40B4-BE49-F238E27FC236}">
                <a16:creationId xmlns:a16="http://schemas.microsoft.com/office/drawing/2014/main" id="{3AA2662D-66B0-4369-8C27-563F0A215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9" y="2943226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7" name="Rectangle 97">
            <a:extLst>
              <a:ext uri="{FF2B5EF4-FFF2-40B4-BE49-F238E27FC236}">
                <a16:creationId xmlns:a16="http://schemas.microsoft.com/office/drawing/2014/main" id="{491CC3CF-9003-4671-AE40-570B425B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8" name="Rectangle 98">
            <a:extLst>
              <a:ext uri="{FF2B5EF4-FFF2-40B4-BE49-F238E27FC236}">
                <a16:creationId xmlns:a16="http://schemas.microsoft.com/office/drawing/2014/main" id="{FA34B11C-6563-4029-8A3D-0861C715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1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19" name="Rectangle 8">
            <a:extLst>
              <a:ext uri="{FF2B5EF4-FFF2-40B4-BE49-F238E27FC236}">
                <a16:creationId xmlns:a16="http://schemas.microsoft.com/office/drawing/2014/main" id="{C9E31106-07C4-43DE-8B78-5324C5AC2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2943226"/>
            <a:ext cx="144462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0" name="Rectangle 96">
            <a:extLst>
              <a:ext uri="{FF2B5EF4-FFF2-40B4-BE49-F238E27FC236}">
                <a16:creationId xmlns:a16="http://schemas.microsoft.com/office/drawing/2014/main" id="{5869F8F3-8983-4B13-AB93-B680D66A4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1" name="Rectangle 11">
            <a:extLst>
              <a:ext uri="{FF2B5EF4-FFF2-40B4-BE49-F238E27FC236}">
                <a16:creationId xmlns:a16="http://schemas.microsoft.com/office/drawing/2014/main" id="{9168EE04-5311-4363-9918-A8F5BCBAF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476" y="2943226"/>
            <a:ext cx="144463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2" name="Rectangle 96">
            <a:extLst>
              <a:ext uri="{FF2B5EF4-FFF2-40B4-BE49-F238E27FC236}">
                <a16:creationId xmlns:a16="http://schemas.microsoft.com/office/drawing/2014/main" id="{66876395-9820-438B-AAC8-93731532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3" name="Rectangle 8">
            <a:extLst>
              <a:ext uri="{FF2B5EF4-FFF2-40B4-BE49-F238E27FC236}">
                <a16:creationId xmlns:a16="http://schemas.microsoft.com/office/drawing/2014/main" id="{0EA8B481-DDA2-4B48-A3BE-E5DE4EC8E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2943226"/>
            <a:ext cx="144462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4" name="Rectangle 96">
            <a:extLst>
              <a:ext uri="{FF2B5EF4-FFF2-40B4-BE49-F238E27FC236}">
                <a16:creationId xmlns:a16="http://schemas.microsoft.com/office/drawing/2014/main" id="{12CEFAB7-7F74-4561-B1D6-965B2D944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5" name="Rectangle 16">
            <a:extLst>
              <a:ext uri="{FF2B5EF4-FFF2-40B4-BE49-F238E27FC236}">
                <a16:creationId xmlns:a16="http://schemas.microsoft.com/office/drawing/2014/main" id="{0649CDE9-BD57-4348-A062-8502E20E7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6" name="Rectangle 38">
            <a:extLst>
              <a:ext uri="{FF2B5EF4-FFF2-40B4-BE49-F238E27FC236}">
                <a16:creationId xmlns:a16="http://schemas.microsoft.com/office/drawing/2014/main" id="{8E5ADEAC-E869-422D-B35E-35FA25941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3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7" name="Rectangle 96">
            <a:extLst>
              <a:ext uri="{FF2B5EF4-FFF2-40B4-BE49-F238E27FC236}">
                <a16:creationId xmlns:a16="http://schemas.microsoft.com/office/drawing/2014/main" id="{5E39165F-A279-4B9E-9D02-750B63CE5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1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8" name="Rectangle 97">
            <a:extLst>
              <a:ext uri="{FF2B5EF4-FFF2-40B4-BE49-F238E27FC236}">
                <a16:creationId xmlns:a16="http://schemas.microsoft.com/office/drawing/2014/main" id="{0B2D75C5-754A-4694-8649-5761A3F1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29" name="Rectangle 98">
            <a:extLst>
              <a:ext uri="{FF2B5EF4-FFF2-40B4-BE49-F238E27FC236}">
                <a16:creationId xmlns:a16="http://schemas.microsoft.com/office/drawing/2014/main" id="{5D79B644-1ED9-4EF5-B3C7-3B7FF113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0" name="Rectangle 74">
            <a:extLst>
              <a:ext uri="{FF2B5EF4-FFF2-40B4-BE49-F238E27FC236}">
                <a16:creationId xmlns:a16="http://schemas.microsoft.com/office/drawing/2014/main" id="{31AF9AA5-FB6B-4C86-B910-0C488D01F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1" name="Rectangle 75">
            <a:extLst>
              <a:ext uri="{FF2B5EF4-FFF2-40B4-BE49-F238E27FC236}">
                <a16:creationId xmlns:a16="http://schemas.microsoft.com/office/drawing/2014/main" id="{DDCF00E0-240E-452A-8012-31C4F1C58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63" y="2943226"/>
            <a:ext cx="144462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2" name="Rectangle 76">
            <a:extLst>
              <a:ext uri="{FF2B5EF4-FFF2-40B4-BE49-F238E27FC236}">
                <a16:creationId xmlns:a16="http://schemas.microsoft.com/office/drawing/2014/main" id="{30BF0EA2-7496-4AD6-A089-A00EF05D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6" y="2943226"/>
            <a:ext cx="144463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3" name="Rectangle 77">
            <a:extLst>
              <a:ext uri="{FF2B5EF4-FFF2-40B4-BE49-F238E27FC236}">
                <a16:creationId xmlns:a16="http://schemas.microsoft.com/office/drawing/2014/main" id="{4A34285D-99E1-42B9-86F3-6E02DD2A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4" name="Rectangle 81">
            <a:extLst>
              <a:ext uri="{FF2B5EF4-FFF2-40B4-BE49-F238E27FC236}">
                <a16:creationId xmlns:a16="http://schemas.microsoft.com/office/drawing/2014/main" id="{A5747F39-452A-4487-8500-3EB1CC7D1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5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5" name="Rectangle 84">
            <a:extLst>
              <a:ext uri="{FF2B5EF4-FFF2-40B4-BE49-F238E27FC236}">
                <a16:creationId xmlns:a16="http://schemas.microsoft.com/office/drawing/2014/main" id="{0D7A68E6-F93D-4E22-8647-2173CE77E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49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6" name="Rectangle 81">
            <a:extLst>
              <a:ext uri="{FF2B5EF4-FFF2-40B4-BE49-F238E27FC236}">
                <a16:creationId xmlns:a16="http://schemas.microsoft.com/office/drawing/2014/main" id="{C7255639-9D8A-4E17-979B-A6453A5D5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26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7" name="Rectangle 84">
            <a:extLst>
              <a:ext uri="{FF2B5EF4-FFF2-40B4-BE49-F238E27FC236}">
                <a16:creationId xmlns:a16="http://schemas.microsoft.com/office/drawing/2014/main" id="{B9E14793-1FFD-4070-A0DA-A91002071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0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8" name="Rectangle 92">
            <a:extLst>
              <a:ext uri="{FF2B5EF4-FFF2-40B4-BE49-F238E27FC236}">
                <a16:creationId xmlns:a16="http://schemas.microsoft.com/office/drawing/2014/main" id="{19E951BC-C2CC-4CBB-88B5-6D9E56393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4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39" name="Rectangle 93">
            <a:extLst>
              <a:ext uri="{FF2B5EF4-FFF2-40B4-BE49-F238E27FC236}">
                <a16:creationId xmlns:a16="http://schemas.microsoft.com/office/drawing/2014/main" id="{A24990D9-A59D-429B-96FE-C4C4DD0B4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0" name="Rectangle 87">
            <a:extLst>
              <a:ext uri="{FF2B5EF4-FFF2-40B4-BE49-F238E27FC236}">
                <a16:creationId xmlns:a16="http://schemas.microsoft.com/office/drawing/2014/main" id="{9DAA1E15-0751-464C-8601-9359C965D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1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1" name="Rectangle 92">
            <a:extLst>
              <a:ext uri="{FF2B5EF4-FFF2-40B4-BE49-F238E27FC236}">
                <a16:creationId xmlns:a16="http://schemas.microsoft.com/office/drawing/2014/main" id="{7F03454E-D52A-4943-866F-0A47612DD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2" name="Rectangle 38">
            <a:extLst>
              <a:ext uri="{FF2B5EF4-FFF2-40B4-BE49-F238E27FC236}">
                <a16:creationId xmlns:a16="http://schemas.microsoft.com/office/drawing/2014/main" id="{02138998-A173-49B2-B1FD-E21D6E129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3" name="Rectangle 92">
            <a:extLst>
              <a:ext uri="{FF2B5EF4-FFF2-40B4-BE49-F238E27FC236}">
                <a16:creationId xmlns:a16="http://schemas.microsoft.com/office/drawing/2014/main" id="{37F36F75-DE3B-45B6-9985-7E1470AD4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1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4" name="Rectangle 93">
            <a:extLst>
              <a:ext uri="{FF2B5EF4-FFF2-40B4-BE49-F238E27FC236}">
                <a16:creationId xmlns:a16="http://schemas.microsoft.com/office/drawing/2014/main" id="{7A32C61C-0E56-4923-B4C7-F16F2DC42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5" name="Rectangle 95">
            <a:extLst>
              <a:ext uri="{FF2B5EF4-FFF2-40B4-BE49-F238E27FC236}">
                <a16:creationId xmlns:a16="http://schemas.microsoft.com/office/drawing/2014/main" id="{4CBF69A5-C673-4746-91A9-0A5F8EB69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2943226"/>
            <a:ext cx="144462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6" name="Rectangle 96">
            <a:extLst>
              <a:ext uri="{FF2B5EF4-FFF2-40B4-BE49-F238E27FC236}">
                <a16:creationId xmlns:a16="http://schemas.microsoft.com/office/drawing/2014/main" id="{3CBA9738-A46C-450D-AEA2-AC6E5188C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9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7" name="Rectangle 97">
            <a:extLst>
              <a:ext uri="{FF2B5EF4-FFF2-40B4-BE49-F238E27FC236}">
                <a16:creationId xmlns:a16="http://schemas.microsoft.com/office/drawing/2014/main" id="{E5A933F7-1F60-4067-A68D-A7353C76C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6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8" name="Rectangle 98">
            <a:extLst>
              <a:ext uri="{FF2B5EF4-FFF2-40B4-BE49-F238E27FC236}">
                <a16:creationId xmlns:a16="http://schemas.microsoft.com/office/drawing/2014/main" id="{0E2A4C73-3339-49FC-AEEE-A61D6A001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1" y="2943226"/>
            <a:ext cx="142875" cy="246063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FF00"/>
            </a:extrusionClr>
            <a:contourClr>
              <a:srgbClr val="00FF0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8C41D14-EFEE-4376-97F4-7A2B10B7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4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0" name="Rectangle 66">
            <a:extLst>
              <a:ext uri="{FF2B5EF4-FFF2-40B4-BE49-F238E27FC236}">
                <a16:creationId xmlns:a16="http://schemas.microsoft.com/office/drawing/2014/main" id="{5A26B6AD-547E-454A-A668-5DE1FFC8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" y="5084763"/>
            <a:ext cx="10009188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7E0018"/>
              </a:buClr>
              <a:defRPr/>
            </a:pPr>
            <a:r>
              <a:rPr lang="en-US" altLang="zh-CN" sz="2000" dirty="0">
                <a:latin typeface="宋体" panose="02010600030101010101" pitchFamily="2" charset="-122"/>
              </a:rPr>
              <a:t>     </a:t>
            </a:r>
            <a:r>
              <a:rPr lang="zh-CN" altLang="en-US" sz="2000" dirty="0">
                <a:latin typeface="宋体" panose="02010600030101010101" pitchFamily="2" charset="-122"/>
              </a:rPr>
              <a:t>当没有足够的空闲页时</a:t>
            </a:r>
            <a:r>
              <a:rPr lang="en-US" altLang="zh-CN" sz="2000" b="1" dirty="0">
                <a:latin typeface="宋体" panose="02010600030101010101" pitchFamily="2" charset="-122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垃圾回收</a:t>
            </a:r>
            <a:r>
              <a:rPr lang="zh-CN" altLang="en-US" sz="2000" dirty="0">
                <a:latin typeface="宋体" panose="02010600030101010101" pitchFamily="2" charset="-122"/>
              </a:rPr>
              <a:t>被触发来回收无效页。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  <p:sp>
        <p:nvSpPr>
          <p:cNvPr id="151" name="Rounded Rectangle 189">
            <a:extLst>
              <a:ext uri="{FF2B5EF4-FFF2-40B4-BE49-F238E27FC236}">
                <a16:creationId xmlns:a16="http://schemas.microsoft.com/office/drawing/2014/main" id="{EBC2B6D0-B06A-40AA-8999-5251B923D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9" y="2133601"/>
            <a:ext cx="5761037" cy="1223963"/>
          </a:xfrm>
          <a:prstGeom prst="roundRect">
            <a:avLst>
              <a:gd name="adj" fmla="val 16667"/>
            </a:avLst>
          </a:prstGeom>
          <a:noFill/>
          <a:ln w="22225" cap="rnd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srgbClr val="006666"/>
              </a:solidFill>
              <a:latin typeface="Arial" panose="020B0604020202020204" pitchFamily="34" charset="0"/>
            </a:endParaRPr>
          </a:p>
        </p:txBody>
      </p:sp>
      <p:sp>
        <p:nvSpPr>
          <p:cNvPr id="152" name="Rectangle 165">
            <a:extLst>
              <a:ext uri="{FF2B5EF4-FFF2-40B4-BE49-F238E27FC236}">
                <a16:creationId xmlns:a16="http://schemas.microsoft.com/office/drawing/2014/main" id="{38D8A1AA-94B5-45F3-91C1-2A94EE971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3" name="Rectangle 180">
            <a:extLst>
              <a:ext uri="{FF2B5EF4-FFF2-40B4-BE49-F238E27FC236}">
                <a16:creationId xmlns:a16="http://schemas.microsoft.com/office/drawing/2014/main" id="{1BC810D1-BBCE-4A2F-9EA5-8691A965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51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4" name="Rectangle 181">
            <a:extLst>
              <a:ext uri="{FF2B5EF4-FFF2-40B4-BE49-F238E27FC236}">
                <a16:creationId xmlns:a16="http://schemas.microsoft.com/office/drawing/2014/main" id="{A5D37353-2B99-41C6-933E-DDCFFD753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5" name="Rectangle 182">
            <a:extLst>
              <a:ext uri="{FF2B5EF4-FFF2-40B4-BE49-F238E27FC236}">
                <a16:creationId xmlns:a16="http://schemas.microsoft.com/office/drawing/2014/main" id="{E8BED136-EEC3-4406-BB0C-0A1C493AF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6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6" name="Rectangle 183">
            <a:extLst>
              <a:ext uri="{FF2B5EF4-FFF2-40B4-BE49-F238E27FC236}">
                <a16:creationId xmlns:a16="http://schemas.microsoft.com/office/drawing/2014/main" id="{40637B36-6647-4C38-937C-E86ED237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314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7" name="Rectangle 184">
            <a:extLst>
              <a:ext uri="{FF2B5EF4-FFF2-40B4-BE49-F238E27FC236}">
                <a16:creationId xmlns:a16="http://schemas.microsoft.com/office/drawing/2014/main" id="{F673DA76-4D45-4663-8705-4A644D234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6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8" name="Rectangle 165">
            <a:extLst>
              <a:ext uri="{FF2B5EF4-FFF2-40B4-BE49-F238E27FC236}">
                <a16:creationId xmlns:a16="http://schemas.microsoft.com/office/drawing/2014/main" id="{69E3B7CF-C39C-49D0-92DC-8105247A8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59" name="Rectangle 180">
            <a:extLst>
              <a:ext uri="{FF2B5EF4-FFF2-40B4-BE49-F238E27FC236}">
                <a16:creationId xmlns:a16="http://schemas.microsoft.com/office/drawing/2014/main" id="{6D79EAB7-3C5B-4997-8A18-500697D88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338" y="46958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0" name="Rectangle 181">
            <a:extLst>
              <a:ext uri="{FF2B5EF4-FFF2-40B4-BE49-F238E27FC236}">
                <a16:creationId xmlns:a16="http://schemas.microsoft.com/office/drawing/2014/main" id="{709576C1-4B84-4939-94AA-9DD9AB5A1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1" y="46958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1" name="Rectangle 182">
            <a:extLst>
              <a:ext uri="{FF2B5EF4-FFF2-40B4-BE49-F238E27FC236}">
                <a16:creationId xmlns:a16="http://schemas.microsoft.com/office/drawing/2014/main" id="{A6D65488-9EF1-4FAA-9F58-B090DC2DC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1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2" name="Rectangle 183">
            <a:extLst>
              <a:ext uri="{FF2B5EF4-FFF2-40B4-BE49-F238E27FC236}">
                <a16:creationId xmlns:a16="http://schemas.microsoft.com/office/drawing/2014/main" id="{75F9B23F-479B-4571-A2E4-DB905C314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9" y="46958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3" name="Text Box 151">
            <a:extLst>
              <a:ext uri="{FF2B5EF4-FFF2-40B4-BE49-F238E27FC236}">
                <a16:creationId xmlns:a16="http://schemas.microsoft.com/office/drawing/2014/main" id="{C75A2582-7818-4F64-84AE-DF2D3047D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6" y="4005264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>
                <a:solidFill>
                  <a:srgbClr val="006666"/>
                </a:solidFill>
                <a:latin typeface="Arial" panose="020B0604020202020204" pitchFamily="34" charset="0"/>
              </a:rPr>
              <a:t>块 </a:t>
            </a:r>
            <a:r>
              <a:rPr lang="en-US" altLang="zh-TW" sz="1800">
                <a:solidFill>
                  <a:srgbClr val="006666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64" name="Rectangle 152">
            <a:extLst>
              <a:ext uri="{FF2B5EF4-FFF2-40B4-BE49-F238E27FC236}">
                <a16:creationId xmlns:a16="http://schemas.microsoft.com/office/drawing/2014/main" id="{8720A6C5-ED16-4A17-97C3-D5BD27402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5" name="Rectangle 153">
            <a:extLst>
              <a:ext uri="{FF2B5EF4-FFF2-40B4-BE49-F238E27FC236}">
                <a16:creationId xmlns:a16="http://schemas.microsoft.com/office/drawing/2014/main" id="{B248E0CD-C5DC-42CF-92D3-385A9AC55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6" name="Rectangle 154">
            <a:extLst>
              <a:ext uri="{FF2B5EF4-FFF2-40B4-BE49-F238E27FC236}">
                <a16:creationId xmlns:a16="http://schemas.microsoft.com/office/drawing/2014/main" id="{E4CACA32-AC66-4021-83B7-F3282643C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576" y="2943226"/>
            <a:ext cx="142875" cy="246063"/>
          </a:xfrm>
          <a:prstGeom prst="rect">
            <a:avLst/>
          </a:prstGeom>
          <a:solidFill>
            <a:schemeClr val="tx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chemeClr val="tx1"/>
            </a:extrusionClr>
            <a:contourClr>
              <a:schemeClr val="tx1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7" name="Rectangle 155">
            <a:extLst>
              <a:ext uri="{FF2B5EF4-FFF2-40B4-BE49-F238E27FC236}">
                <a16:creationId xmlns:a16="http://schemas.microsoft.com/office/drawing/2014/main" id="{57FDE33C-450D-4163-823E-8D48D2EF2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81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8" name="Rectangle 156">
            <a:extLst>
              <a:ext uri="{FF2B5EF4-FFF2-40B4-BE49-F238E27FC236}">
                <a16:creationId xmlns:a16="http://schemas.microsoft.com/office/drawing/2014/main" id="{FE87201A-00D5-41F2-9F6C-BE35125EF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69" name="Rectangle 157">
            <a:extLst>
              <a:ext uri="{FF2B5EF4-FFF2-40B4-BE49-F238E27FC236}">
                <a16:creationId xmlns:a16="http://schemas.microsoft.com/office/drawing/2014/main" id="{496A3B16-E323-4402-A745-6537D0FB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0" name="Rectangle 158">
            <a:extLst>
              <a:ext uri="{FF2B5EF4-FFF2-40B4-BE49-F238E27FC236}">
                <a16:creationId xmlns:a16="http://schemas.microsoft.com/office/drawing/2014/main" id="{076C7331-AB56-4EE4-811E-0EC556CF7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551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1" name="Rectangle 159">
            <a:extLst>
              <a:ext uri="{FF2B5EF4-FFF2-40B4-BE49-F238E27FC236}">
                <a16:creationId xmlns:a16="http://schemas.microsoft.com/office/drawing/2014/main" id="{5A4CA82F-0841-42EF-AB00-7CBE34AAB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2" name="Rectangle 160">
            <a:extLst>
              <a:ext uri="{FF2B5EF4-FFF2-40B4-BE49-F238E27FC236}">
                <a16:creationId xmlns:a16="http://schemas.microsoft.com/office/drawing/2014/main" id="{6169456E-40D1-4219-8101-F6593C1D7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3" name="Rectangle 152">
            <a:extLst>
              <a:ext uri="{FF2B5EF4-FFF2-40B4-BE49-F238E27FC236}">
                <a16:creationId xmlns:a16="http://schemas.microsoft.com/office/drawing/2014/main" id="{95881594-7D54-4613-BCF3-10D61FC39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4" name="Rectangle 153">
            <a:extLst>
              <a:ext uri="{FF2B5EF4-FFF2-40B4-BE49-F238E27FC236}">
                <a16:creationId xmlns:a16="http://schemas.microsoft.com/office/drawing/2014/main" id="{601C78BD-46A1-4963-8668-A616CE616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5" name="Rectangle 155">
            <a:extLst>
              <a:ext uri="{FF2B5EF4-FFF2-40B4-BE49-F238E27FC236}">
                <a16:creationId xmlns:a16="http://schemas.microsoft.com/office/drawing/2014/main" id="{70AA4B09-1720-468C-A8A1-FB46B60C0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6" name="Rectangle 156">
            <a:extLst>
              <a:ext uri="{FF2B5EF4-FFF2-40B4-BE49-F238E27FC236}">
                <a16:creationId xmlns:a16="http://schemas.microsoft.com/office/drawing/2014/main" id="{649F83C9-A397-482B-8FCA-80D24B3DD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7" name="Rectangle 157">
            <a:extLst>
              <a:ext uri="{FF2B5EF4-FFF2-40B4-BE49-F238E27FC236}">
                <a16:creationId xmlns:a16="http://schemas.microsoft.com/office/drawing/2014/main" id="{095619D2-065C-408F-B7B6-8C6115D80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9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8" name="Rectangle 158">
            <a:extLst>
              <a:ext uri="{FF2B5EF4-FFF2-40B4-BE49-F238E27FC236}">
                <a16:creationId xmlns:a16="http://schemas.microsoft.com/office/drawing/2014/main" id="{9A6E9F59-00DB-4ADE-8040-33FCA0279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6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79" name="Rectangle 159">
            <a:extLst>
              <a:ext uri="{FF2B5EF4-FFF2-40B4-BE49-F238E27FC236}">
                <a16:creationId xmlns:a16="http://schemas.microsoft.com/office/drawing/2014/main" id="{C9AA396E-6963-46F1-8BC3-9ED748FF3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0" name="Rectangle 160">
            <a:extLst>
              <a:ext uri="{FF2B5EF4-FFF2-40B4-BE49-F238E27FC236}">
                <a16:creationId xmlns:a16="http://schemas.microsoft.com/office/drawing/2014/main" id="{7D3CB53E-4AB1-49DF-B2F3-C9A73209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1" name="Rectangle 162">
            <a:extLst>
              <a:ext uri="{FF2B5EF4-FFF2-40B4-BE49-F238E27FC236}">
                <a16:creationId xmlns:a16="http://schemas.microsoft.com/office/drawing/2014/main" id="{5B519C74-ADBE-4F51-A2E5-982C3BD8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2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2" name="Rectangle 163">
            <a:extLst>
              <a:ext uri="{FF2B5EF4-FFF2-40B4-BE49-F238E27FC236}">
                <a16:creationId xmlns:a16="http://schemas.microsoft.com/office/drawing/2014/main" id="{517751CB-5CBC-4E28-AA94-9D3FE625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3" name="Rectangle 162">
            <a:extLst>
              <a:ext uri="{FF2B5EF4-FFF2-40B4-BE49-F238E27FC236}">
                <a16:creationId xmlns:a16="http://schemas.microsoft.com/office/drawing/2014/main" id="{1EAD0107-A9AB-4BD9-935D-887F5B2D3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4" name="Rectangle 163">
            <a:extLst>
              <a:ext uri="{FF2B5EF4-FFF2-40B4-BE49-F238E27FC236}">
                <a16:creationId xmlns:a16="http://schemas.microsoft.com/office/drawing/2014/main" id="{F85F2DF4-F939-40CE-A78A-9A309014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5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5" name="Rectangle 162">
            <a:extLst>
              <a:ext uri="{FF2B5EF4-FFF2-40B4-BE49-F238E27FC236}">
                <a16:creationId xmlns:a16="http://schemas.microsoft.com/office/drawing/2014/main" id="{4F3AA50C-A0DD-4663-99BB-2B1F6CF36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5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6" name="Rectangle 163">
            <a:extLst>
              <a:ext uri="{FF2B5EF4-FFF2-40B4-BE49-F238E27FC236}">
                <a16:creationId xmlns:a16="http://schemas.microsoft.com/office/drawing/2014/main" id="{470159A4-7969-413A-9074-90FF71474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7" name="Rectangle 164">
            <a:extLst>
              <a:ext uri="{FF2B5EF4-FFF2-40B4-BE49-F238E27FC236}">
                <a16:creationId xmlns:a16="http://schemas.microsoft.com/office/drawing/2014/main" id="{C26525A0-A996-4F6D-938A-03EF74F7A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8" name="Rectangle 166">
            <a:extLst>
              <a:ext uri="{FF2B5EF4-FFF2-40B4-BE49-F238E27FC236}">
                <a16:creationId xmlns:a16="http://schemas.microsoft.com/office/drawing/2014/main" id="{12DE2F05-36CA-4145-8628-F8734D45C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89" name="Rectangle 162">
            <a:extLst>
              <a:ext uri="{FF2B5EF4-FFF2-40B4-BE49-F238E27FC236}">
                <a16:creationId xmlns:a16="http://schemas.microsoft.com/office/drawing/2014/main" id="{6AA5C6B3-EF63-4C0B-9C3B-4F4BD20C1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0" name="Rectangle 163">
            <a:extLst>
              <a:ext uri="{FF2B5EF4-FFF2-40B4-BE49-F238E27FC236}">
                <a16:creationId xmlns:a16="http://schemas.microsoft.com/office/drawing/2014/main" id="{A8C351F0-C243-45B9-A3F1-CE4A1E28F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1" name="Rectangle 164">
            <a:extLst>
              <a:ext uri="{FF2B5EF4-FFF2-40B4-BE49-F238E27FC236}">
                <a16:creationId xmlns:a16="http://schemas.microsoft.com/office/drawing/2014/main" id="{05AA83CC-CF4C-4097-9F86-4D8CFE56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2" name="Rectangle 166">
            <a:extLst>
              <a:ext uri="{FF2B5EF4-FFF2-40B4-BE49-F238E27FC236}">
                <a16:creationId xmlns:a16="http://schemas.microsoft.com/office/drawing/2014/main" id="{14224AF0-84B4-420C-A9CD-5B538551D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6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3" name="Rectangle 167">
            <a:extLst>
              <a:ext uri="{FF2B5EF4-FFF2-40B4-BE49-F238E27FC236}">
                <a16:creationId xmlns:a16="http://schemas.microsoft.com/office/drawing/2014/main" id="{155CF3D2-32E7-4D4B-8909-62A91129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4" name="Rectangle 167">
            <a:extLst>
              <a:ext uri="{FF2B5EF4-FFF2-40B4-BE49-F238E27FC236}">
                <a16:creationId xmlns:a16="http://schemas.microsoft.com/office/drawing/2014/main" id="{499A22CD-F08D-463A-BACC-B2AABEF7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5" name="Rectangle 168">
            <a:extLst>
              <a:ext uri="{FF2B5EF4-FFF2-40B4-BE49-F238E27FC236}">
                <a16:creationId xmlns:a16="http://schemas.microsoft.com/office/drawing/2014/main" id="{962F9133-3A40-45ED-9477-9627A5CF5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6" name="Rectangle 169">
            <a:extLst>
              <a:ext uri="{FF2B5EF4-FFF2-40B4-BE49-F238E27FC236}">
                <a16:creationId xmlns:a16="http://schemas.microsoft.com/office/drawing/2014/main" id="{03ED9184-8CCC-4B59-A76D-120D10AE1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7" name="Rectangle 170">
            <a:extLst>
              <a:ext uri="{FF2B5EF4-FFF2-40B4-BE49-F238E27FC236}">
                <a16:creationId xmlns:a16="http://schemas.microsoft.com/office/drawing/2014/main" id="{4F6EF9C8-4954-4A6E-AF9F-C061182B5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8" name="Rectangle 171">
            <a:extLst>
              <a:ext uri="{FF2B5EF4-FFF2-40B4-BE49-F238E27FC236}">
                <a16:creationId xmlns:a16="http://schemas.microsoft.com/office/drawing/2014/main" id="{29DF317C-438D-4E55-AE36-6CE0CAD24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3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199" name="Rectangle 172">
            <a:extLst>
              <a:ext uri="{FF2B5EF4-FFF2-40B4-BE49-F238E27FC236}">
                <a16:creationId xmlns:a16="http://schemas.microsoft.com/office/drawing/2014/main" id="{D4B9CF55-6CAD-4652-825A-C0BA26CC3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1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0" name="Rectangle 173">
            <a:extLst>
              <a:ext uri="{FF2B5EF4-FFF2-40B4-BE49-F238E27FC236}">
                <a16:creationId xmlns:a16="http://schemas.microsoft.com/office/drawing/2014/main" id="{4C95495C-814D-4348-8E05-CA6A8337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4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1" name="Rectangle 174">
            <a:extLst>
              <a:ext uri="{FF2B5EF4-FFF2-40B4-BE49-F238E27FC236}">
                <a16:creationId xmlns:a16="http://schemas.microsoft.com/office/drawing/2014/main" id="{F6CC12DF-3816-43E5-89BE-D6D1AC297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2" name="Rectangle 175">
            <a:extLst>
              <a:ext uri="{FF2B5EF4-FFF2-40B4-BE49-F238E27FC236}">
                <a16:creationId xmlns:a16="http://schemas.microsoft.com/office/drawing/2014/main" id="{4C84DB5C-AA8B-4DD5-A07C-34B6D850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5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3" name="Rectangle 176">
            <a:extLst>
              <a:ext uri="{FF2B5EF4-FFF2-40B4-BE49-F238E27FC236}">
                <a16:creationId xmlns:a16="http://schemas.microsoft.com/office/drawing/2014/main" id="{7891C10F-3295-4C14-BAB3-7C7CA31E8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9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4" name="Rectangle 177">
            <a:extLst>
              <a:ext uri="{FF2B5EF4-FFF2-40B4-BE49-F238E27FC236}">
                <a16:creationId xmlns:a16="http://schemas.microsoft.com/office/drawing/2014/main" id="{8093A5F2-5907-4418-A41B-E9BA461DC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5" name="Rectangle 168">
            <a:extLst>
              <a:ext uri="{FF2B5EF4-FFF2-40B4-BE49-F238E27FC236}">
                <a16:creationId xmlns:a16="http://schemas.microsoft.com/office/drawing/2014/main" id="{76A3F4CC-6D45-4DD4-996D-FA386A1D0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6" name="Rectangle 169">
            <a:extLst>
              <a:ext uri="{FF2B5EF4-FFF2-40B4-BE49-F238E27FC236}">
                <a16:creationId xmlns:a16="http://schemas.microsoft.com/office/drawing/2014/main" id="{CF255B40-414B-4AF9-9EE9-8207A2A2D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226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7" name="Rectangle 170">
            <a:extLst>
              <a:ext uri="{FF2B5EF4-FFF2-40B4-BE49-F238E27FC236}">
                <a16:creationId xmlns:a16="http://schemas.microsoft.com/office/drawing/2014/main" id="{18AC3E8F-A83C-4AE0-B339-B2B4E2590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8" name="Rectangle 171">
            <a:extLst>
              <a:ext uri="{FF2B5EF4-FFF2-40B4-BE49-F238E27FC236}">
                <a16:creationId xmlns:a16="http://schemas.microsoft.com/office/drawing/2014/main" id="{39673CCA-EE58-42D7-A1A3-F5E8D1C2E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5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09" name="Rectangle 172">
            <a:extLst>
              <a:ext uri="{FF2B5EF4-FFF2-40B4-BE49-F238E27FC236}">
                <a16:creationId xmlns:a16="http://schemas.microsoft.com/office/drawing/2014/main" id="{9AB61145-8CF6-4627-A17D-675C2340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1026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0" name="Rectangle 173">
            <a:extLst>
              <a:ext uri="{FF2B5EF4-FFF2-40B4-BE49-F238E27FC236}">
                <a16:creationId xmlns:a16="http://schemas.microsoft.com/office/drawing/2014/main" id="{3C29C96D-5A3E-4A67-AD14-B0FB22DB7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9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1" name="Rectangle 174">
            <a:extLst>
              <a:ext uri="{FF2B5EF4-FFF2-40B4-BE49-F238E27FC236}">
                <a16:creationId xmlns:a16="http://schemas.microsoft.com/office/drawing/2014/main" id="{A286847E-26C4-49CA-A7B1-D4299B827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2" name="Rectangle 175">
            <a:extLst>
              <a:ext uri="{FF2B5EF4-FFF2-40B4-BE49-F238E27FC236}">
                <a16:creationId xmlns:a16="http://schemas.microsoft.com/office/drawing/2014/main" id="{33F98795-3461-4B62-A649-D94D5C346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3" name="Rectangle 176">
            <a:extLst>
              <a:ext uri="{FF2B5EF4-FFF2-40B4-BE49-F238E27FC236}">
                <a16:creationId xmlns:a16="http://schemas.microsoft.com/office/drawing/2014/main" id="{E81723B2-67A5-4C45-BA21-A67B88A67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4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4" name="Rectangle 177">
            <a:extLst>
              <a:ext uri="{FF2B5EF4-FFF2-40B4-BE49-F238E27FC236}">
                <a16:creationId xmlns:a16="http://schemas.microsoft.com/office/drawing/2014/main" id="{F57DA653-B989-4885-B3AE-E8BF536F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5" name="Rectangle 180">
            <a:extLst>
              <a:ext uri="{FF2B5EF4-FFF2-40B4-BE49-F238E27FC236}">
                <a16:creationId xmlns:a16="http://schemas.microsoft.com/office/drawing/2014/main" id="{04C9BDDF-0DAF-4BF8-B435-684E26ADB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09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6" name="Rectangle 181">
            <a:extLst>
              <a:ext uri="{FF2B5EF4-FFF2-40B4-BE49-F238E27FC236}">
                <a16:creationId xmlns:a16="http://schemas.microsoft.com/office/drawing/2014/main" id="{614EEB88-04CF-4A4C-A773-52EAFEAFA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7" name="Rectangle 180">
            <a:extLst>
              <a:ext uri="{FF2B5EF4-FFF2-40B4-BE49-F238E27FC236}">
                <a16:creationId xmlns:a16="http://schemas.microsoft.com/office/drawing/2014/main" id="{0655ACF4-E831-4196-99F4-7CA355BC0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8" name="Rectangle 181">
            <a:extLst>
              <a:ext uri="{FF2B5EF4-FFF2-40B4-BE49-F238E27FC236}">
                <a16:creationId xmlns:a16="http://schemas.microsoft.com/office/drawing/2014/main" id="{C7DD4467-2520-4942-805A-6015F23B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19" name="Rectangle 165">
            <a:extLst>
              <a:ext uri="{FF2B5EF4-FFF2-40B4-BE49-F238E27FC236}">
                <a16:creationId xmlns:a16="http://schemas.microsoft.com/office/drawing/2014/main" id="{A12C9FD5-F0CB-4041-8C74-F7C255762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0" name="Rectangle 180">
            <a:extLst>
              <a:ext uri="{FF2B5EF4-FFF2-40B4-BE49-F238E27FC236}">
                <a16:creationId xmlns:a16="http://schemas.microsoft.com/office/drawing/2014/main" id="{64AE3F2F-0AB1-4823-A084-47AB15E86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1" name="Rectangle 181">
            <a:extLst>
              <a:ext uri="{FF2B5EF4-FFF2-40B4-BE49-F238E27FC236}">
                <a16:creationId xmlns:a16="http://schemas.microsoft.com/office/drawing/2014/main" id="{5439C295-809E-4600-9D60-A60D40558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2" name="Rectangle 182">
            <a:extLst>
              <a:ext uri="{FF2B5EF4-FFF2-40B4-BE49-F238E27FC236}">
                <a16:creationId xmlns:a16="http://schemas.microsoft.com/office/drawing/2014/main" id="{BB0BD737-8AE9-469F-80B1-6C2A92D58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1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3" name="Rectangle 183">
            <a:extLst>
              <a:ext uri="{FF2B5EF4-FFF2-40B4-BE49-F238E27FC236}">
                <a16:creationId xmlns:a16="http://schemas.microsoft.com/office/drawing/2014/main" id="{3CB08102-8FAD-421F-A7A4-26DAFCBA6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89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4" name="Rectangle 184">
            <a:extLst>
              <a:ext uri="{FF2B5EF4-FFF2-40B4-BE49-F238E27FC236}">
                <a16:creationId xmlns:a16="http://schemas.microsoft.com/office/drawing/2014/main" id="{860B7AD3-D2BE-44AE-A5CB-9D50F12BA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4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5" name="Rectangle 165">
            <a:extLst>
              <a:ext uri="{FF2B5EF4-FFF2-40B4-BE49-F238E27FC236}">
                <a16:creationId xmlns:a16="http://schemas.microsoft.com/office/drawing/2014/main" id="{822F52FF-0759-4E4F-BBFB-386D4825F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6" name="Rectangle 180">
            <a:extLst>
              <a:ext uri="{FF2B5EF4-FFF2-40B4-BE49-F238E27FC236}">
                <a16:creationId xmlns:a16="http://schemas.microsoft.com/office/drawing/2014/main" id="{7360FADF-3305-4620-84C3-0D42B8953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313" y="2943226"/>
            <a:ext cx="144462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7" name="Rectangle 181">
            <a:extLst>
              <a:ext uri="{FF2B5EF4-FFF2-40B4-BE49-F238E27FC236}">
                <a16:creationId xmlns:a16="http://schemas.microsoft.com/office/drawing/2014/main" id="{D8C3982E-7CE3-4AAD-A0DD-E699AE7D3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76" y="2943226"/>
            <a:ext cx="144463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FFFFFF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8" name="Rectangle 182">
            <a:extLst>
              <a:ext uri="{FF2B5EF4-FFF2-40B4-BE49-F238E27FC236}">
                <a16:creationId xmlns:a16="http://schemas.microsoft.com/office/drawing/2014/main" id="{8DC4D265-0A9B-4BA5-AE70-6B804ECE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6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29" name="Rectangle 183">
            <a:extLst>
              <a:ext uri="{FF2B5EF4-FFF2-40B4-BE49-F238E27FC236}">
                <a16:creationId xmlns:a16="http://schemas.microsoft.com/office/drawing/2014/main" id="{18A9B1B4-EF0A-4912-B042-C9025160E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114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sp>
        <p:nvSpPr>
          <p:cNvPr id="230" name="Rectangle 184">
            <a:extLst>
              <a:ext uri="{FF2B5EF4-FFF2-40B4-BE49-F238E27FC236}">
                <a16:creationId xmlns:a16="http://schemas.microsoft.com/office/drawing/2014/main" id="{412464E1-C206-43CF-82CB-47866A25C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2943226"/>
            <a:ext cx="142875" cy="246063"/>
          </a:xfrm>
          <a:prstGeom prst="rect">
            <a:avLst/>
          </a:prstGeom>
          <a:solidFill>
            <a:srgbClr val="00808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801800" prstMaterial="legacyMatte">
            <a:bevelT w="13500" h="13500" prst="angle"/>
            <a:bevelB w="13500" h="13500" prst="angle"/>
            <a:extrusionClr>
              <a:srgbClr val="008080"/>
            </a:extrusionClr>
            <a:contourClr>
              <a:srgbClr val="008080"/>
            </a:contourClr>
          </a:sp3d>
        </p:spPr>
        <p:txBody>
          <a:bodyPr wrap="none" anchor="ctr">
            <a:flatTx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endParaRPr kumimoji="1" lang="zh-TW" altLang="zh-TW" sz="1800">
              <a:solidFill>
                <a:srgbClr val="006666"/>
              </a:solidFill>
              <a:latin typeface="Garamond" panose="02020404030301010803" pitchFamily="18" charset="0"/>
              <a:ea typeface="PMingLiU" panose="02020500000000000000" pitchFamily="18" charset="-120"/>
            </a:endParaRPr>
          </a:p>
        </p:txBody>
      </p:sp>
      <p:cxnSp>
        <p:nvCxnSpPr>
          <p:cNvPr id="231" name="Straight Arrow Connector 342">
            <a:extLst>
              <a:ext uri="{FF2B5EF4-FFF2-40B4-BE49-F238E27FC236}">
                <a16:creationId xmlns:a16="http://schemas.microsoft.com/office/drawing/2014/main" id="{4EDC9F90-B65B-4254-8968-D669F16479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55913" y="3213101"/>
            <a:ext cx="0" cy="136842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traight Arrow Connector 343">
            <a:extLst>
              <a:ext uri="{FF2B5EF4-FFF2-40B4-BE49-F238E27FC236}">
                <a16:creationId xmlns:a16="http://schemas.microsoft.com/office/drawing/2014/main" id="{D714CC88-A0F5-4FB1-BD16-3AED15D67D52}"/>
              </a:ext>
            </a:extLst>
          </p:cNvPr>
          <p:cNvCxnSpPr>
            <a:cxnSpLocks noChangeShapeType="1"/>
            <a:stCxn id="148" idx="2"/>
          </p:cNvCxnSpPr>
          <p:nvPr/>
        </p:nvCxnSpPr>
        <p:spPr bwMode="auto">
          <a:xfrm flipH="1">
            <a:off x="3071814" y="3189289"/>
            <a:ext cx="4321175" cy="1392237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3" name="Rectangle 66">
            <a:extLst>
              <a:ext uri="{FF2B5EF4-FFF2-40B4-BE49-F238E27FC236}">
                <a16:creationId xmlns:a16="http://schemas.microsoft.com/office/drawing/2014/main" id="{CACA3389-9BBF-4303-800A-ED081CC77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2" y="5589588"/>
            <a:ext cx="10009188" cy="768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66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7E0018"/>
              </a:buClr>
              <a:defRPr/>
            </a:pPr>
            <a:r>
              <a:rPr lang="zh-CN" altLang="en-US" sz="2000" dirty="0">
                <a:latin typeface="宋体" panose="02010600030101010101" pitchFamily="2" charset="-122"/>
              </a:rPr>
              <a:t>垃圾回收会引起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严重的性能开销</a:t>
            </a:r>
            <a:r>
              <a:rPr lang="zh-CN" altLang="en-US" sz="2000" dirty="0">
                <a:latin typeface="宋体" panose="02010600030101010101" pitchFamily="2" charset="-122"/>
              </a:rPr>
              <a:t>，因为伴随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algn="ctr" eaLnBrk="1" hangingPunct="1">
              <a:spcBef>
                <a:spcPct val="20000"/>
              </a:spcBef>
              <a:buClr>
                <a:srgbClr val="7E0018"/>
              </a:buCl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有效页的数据拷贝</a:t>
            </a:r>
            <a:r>
              <a:rPr lang="zh-CN" altLang="en-US" sz="2000" dirty="0">
                <a:latin typeface="宋体" panose="02010600030101010101" pitchFamily="2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块擦除</a:t>
            </a:r>
            <a:r>
              <a:rPr lang="zh-CN" altLang="en-US" sz="2000" dirty="0">
                <a:latin typeface="宋体" panose="02010600030101010101" pitchFamily="2" charset="-122"/>
              </a:rPr>
              <a:t>操作。</a:t>
            </a:r>
            <a:endParaRPr lang="en-US" altLang="zh-CN" sz="2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1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1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5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5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4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2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4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1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5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6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8" fill="hold">
                      <p:stCondLst>
                        <p:cond delay="indefinite"/>
                      </p:stCondLst>
                      <p:childTnLst>
                        <p:par>
                          <p:cTn id="889" fill="hold">
                            <p:stCondLst>
                              <p:cond delay="0"/>
                            </p:stCondLst>
                            <p:childTnLst>
                              <p:par>
                                <p:cTn id="8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/>
      <p:bldP spid="151" grpId="0" animBg="1"/>
      <p:bldP spid="151" grpId="1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289991" cy="830997"/>
            <a:chOff x="908362" y="278221"/>
            <a:chExt cx="2289991" cy="8309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0"/>
              <a:ext cx="18250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Nand Flash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008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Nand Flash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578569EC-3D57-4674-9CA8-8209202AC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075" y="1324665"/>
            <a:ext cx="84963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闪存特性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响应速度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块擦除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(3.8ms) &gt;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页写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(300us) &gt;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页读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(75us)</a:t>
            </a:r>
          </a:p>
          <a:p>
            <a:pPr>
              <a:spcBef>
                <a:spcPts val="2400"/>
              </a:spcBef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闪存缺陷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异地更新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寿命有限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10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(TLC) ~ 10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(MLC) 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10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(SLC)</a:t>
            </a:r>
            <a:r>
              <a:rPr lang="en-US" altLang="zh-CN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垃圾回收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400"/>
              </a:spcBef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如何管理闪存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闪存转换层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(FTL)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垃圾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磨损均衡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0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主存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非易失存储器：机械硬盘及固态硬盘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新型非易失存储器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计算型存储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871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Memories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9510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2987297" cy="830998"/>
            <a:chOff x="908362" y="278221"/>
            <a:chExt cx="2987297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24837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Problems of Flash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69817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闪存存在的问题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61883" y="1282547"/>
            <a:ext cx="10078065" cy="440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闪存所需的高压工艺很难与逻辑工艺集成且难以微型化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速度和功耗效率与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有较大的差距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研究人员试图研究更快速度、更大容量、更低功耗以及与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CMOS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工艺兼容的新型非易失存储器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阻变存储器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磁存储器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相变存储器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2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870113" cy="830998"/>
            <a:chOff x="908362" y="278221"/>
            <a:chExt cx="3870113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3870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Resistive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阻变存储器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61883" y="1282547"/>
            <a:ext cx="10078065" cy="48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阻变存储器（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）以阻变器件为基本单元，采用“三明治”结构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根据施加在金属氧化物上的电压不同，材料电阻在高阻和低阻间变化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电阻状态由高阻态变为低阻态的操作称为“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”，即置“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电阻状态由低阻态变为高阻态的操作称为“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”，即置“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512F227-2C88-4EA2-8472-BEE1B8EF0D5C}"/>
              </a:ext>
            </a:extLst>
          </p:cNvPr>
          <p:cNvGrpSpPr/>
          <p:nvPr/>
        </p:nvGrpSpPr>
        <p:grpSpPr>
          <a:xfrm>
            <a:off x="2300748" y="1858298"/>
            <a:ext cx="2182762" cy="2271252"/>
            <a:chOff x="1809135" y="1907460"/>
            <a:chExt cx="2182762" cy="227125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217F281-797E-47B6-B909-14C68F814EB6}"/>
                </a:ext>
              </a:extLst>
            </p:cNvPr>
            <p:cNvSpPr/>
            <p:nvPr/>
          </p:nvSpPr>
          <p:spPr>
            <a:xfrm>
              <a:off x="1809135" y="2251590"/>
              <a:ext cx="2182762" cy="5112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electrode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72A2352-13CF-4381-B323-CDF174586F9D}"/>
                </a:ext>
              </a:extLst>
            </p:cNvPr>
            <p:cNvSpPr/>
            <p:nvPr/>
          </p:nvSpPr>
          <p:spPr>
            <a:xfrm>
              <a:off x="1809135" y="2762867"/>
              <a:ext cx="2182762" cy="511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metal oxide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56499EC-4AAD-47EE-993E-022DC38A24BE}"/>
                </a:ext>
              </a:extLst>
            </p:cNvPr>
            <p:cNvSpPr/>
            <p:nvPr/>
          </p:nvSpPr>
          <p:spPr>
            <a:xfrm>
              <a:off x="1809135" y="3274144"/>
              <a:ext cx="2182762" cy="5112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</a:t>
              </a: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electrode</a:t>
              </a:r>
              <a:endPara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AF3F9D7-2DEC-4050-9B78-33784DE257EC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2900516" y="2015615"/>
              <a:ext cx="0" cy="235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62582E-B022-445B-8F29-26558E85362B}"/>
                </a:ext>
              </a:extLst>
            </p:cNvPr>
            <p:cNvSpPr/>
            <p:nvPr/>
          </p:nvSpPr>
          <p:spPr>
            <a:xfrm>
              <a:off x="2846438" y="1907460"/>
              <a:ext cx="108155" cy="10815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1A515EB-FFB0-444D-8E0E-3AFA94013D44}"/>
                </a:ext>
              </a:extLst>
            </p:cNvPr>
            <p:cNvCxnSpPr/>
            <p:nvPr/>
          </p:nvCxnSpPr>
          <p:spPr>
            <a:xfrm flipV="1">
              <a:off x="2900515" y="3785421"/>
              <a:ext cx="0" cy="2359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A7AC983-5FED-4C95-8F22-F95846C6CA2B}"/>
                </a:ext>
              </a:extLst>
            </p:cNvPr>
            <p:cNvGrpSpPr/>
            <p:nvPr/>
          </p:nvGrpSpPr>
          <p:grpSpPr>
            <a:xfrm>
              <a:off x="2721076" y="4031229"/>
              <a:ext cx="358877" cy="147483"/>
              <a:chOff x="5560142" y="2821859"/>
              <a:chExt cx="358877" cy="147483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10BDE29-0163-441B-8854-BE9CC0838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60142" y="2821859"/>
                <a:ext cx="358877" cy="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CFE5320-D6F1-4765-AA85-4FC5796A6A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9469" y="2895601"/>
                <a:ext cx="2900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D9AF1D00-8490-4BCB-971B-92077EA15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580" y="2969342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164A8C4-C1B6-4BE8-9DB1-FCD073382F83}"/>
              </a:ext>
            </a:extLst>
          </p:cNvPr>
          <p:cNvGrpSpPr/>
          <p:nvPr/>
        </p:nvGrpSpPr>
        <p:grpSpPr>
          <a:xfrm>
            <a:off x="6361479" y="1981201"/>
            <a:ext cx="3854242" cy="2235000"/>
            <a:chOff x="6361479" y="1981201"/>
            <a:chExt cx="3854242" cy="22350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19BCCC5-6B65-4C4F-BAF0-2CEF39A1F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8679" y="1981201"/>
              <a:ext cx="0" cy="21483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CBB202B-11CF-4B35-A373-3B0745644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1479" y="2295834"/>
              <a:ext cx="31463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3627BEC-E79A-472F-9384-2D7EA743B6F6}"/>
                </a:ext>
              </a:extLst>
            </p:cNvPr>
            <p:cNvGrpSpPr/>
            <p:nvPr/>
          </p:nvGrpSpPr>
          <p:grpSpPr>
            <a:xfrm>
              <a:off x="7325053" y="2667001"/>
              <a:ext cx="435068" cy="93407"/>
              <a:chOff x="7981345" y="2782530"/>
              <a:chExt cx="435068" cy="9340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3AB7E4F-40AC-43CF-843B-61C2B068D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86263" y="2782530"/>
                <a:ext cx="4301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26E5B2B3-7002-4209-8B1F-B53B28283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81345" y="2875937"/>
                <a:ext cx="4301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9EA7AD1-BA1B-48C8-BDD2-E6278E4F8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607" y="2295834"/>
              <a:ext cx="0" cy="3637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BA60CF1-70D1-495A-8AB1-4317FEFF4F24}"/>
                </a:ext>
              </a:extLst>
            </p:cNvPr>
            <p:cNvSpPr/>
            <p:nvPr/>
          </p:nvSpPr>
          <p:spPr>
            <a:xfrm>
              <a:off x="7472526" y="2246675"/>
              <a:ext cx="108155" cy="10815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59D0B31-DA03-4077-B9BA-BEA632EB2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717" y="2740744"/>
              <a:ext cx="0" cy="2285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5DBD3DD-B818-4AD3-8BA6-CDF2A600B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43" y="2969342"/>
              <a:ext cx="5260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6C12C50-5383-4F25-91F9-FFCA0D474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999" y="2760408"/>
              <a:ext cx="0" cy="2285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61CA01-06EC-49FC-9B19-37FFF3E399F1}"/>
                </a:ext>
              </a:extLst>
            </p:cNvPr>
            <p:cNvCxnSpPr>
              <a:cxnSpLocks/>
            </p:cNvCxnSpPr>
            <p:nvPr/>
          </p:nvCxnSpPr>
          <p:spPr>
            <a:xfrm>
              <a:off x="7733095" y="2979174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08EC011-F12B-4414-BA11-8FB770BB4059}"/>
                </a:ext>
              </a:extLst>
            </p:cNvPr>
            <p:cNvSpPr/>
            <p:nvPr/>
          </p:nvSpPr>
          <p:spPr>
            <a:xfrm>
              <a:off x="6769506" y="2905433"/>
              <a:ext cx="108155" cy="10815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37DE3ABB-D056-44F5-930E-B7C6445D498C}"/>
                </a:ext>
              </a:extLst>
            </p:cNvPr>
            <p:cNvCxnSpPr>
              <a:cxnSpLocks/>
            </p:cNvCxnSpPr>
            <p:nvPr/>
          </p:nvCxnSpPr>
          <p:spPr>
            <a:xfrm>
              <a:off x="8289431" y="2979174"/>
              <a:ext cx="0" cy="324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32D3B8E-E0AD-4986-8EE7-2A03C44DB580}"/>
                </a:ext>
              </a:extLst>
            </p:cNvPr>
            <p:cNvSpPr/>
            <p:nvPr/>
          </p:nvSpPr>
          <p:spPr>
            <a:xfrm>
              <a:off x="8156695" y="3291347"/>
              <a:ext cx="265471" cy="5063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BE6409A-9136-48BD-A371-AACFE717CCFE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35" y="3797707"/>
              <a:ext cx="0" cy="324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263A9F5-04F9-4AA5-BC10-B2BE5FD507A1}"/>
                </a:ext>
              </a:extLst>
            </p:cNvPr>
            <p:cNvCxnSpPr>
              <a:cxnSpLocks/>
            </p:cNvCxnSpPr>
            <p:nvPr/>
          </p:nvCxnSpPr>
          <p:spPr>
            <a:xfrm>
              <a:off x="8001430" y="4129550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39DBE68-BF63-47BD-BD10-C8142104CDE9}"/>
                </a:ext>
              </a:extLst>
            </p:cNvPr>
            <p:cNvSpPr/>
            <p:nvPr/>
          </p:nvSpPr>
          <p:spPr>
            <a:xfrm>
              <a:off x="8216525" y="4070546"/>
              <a:ext cx="108155" cy="108155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F9B5F8F-B90F-4F44-AD73-90BD068DDF56}"/>
                </a:ext>
              </a:extLst>
            </p:cNvPr>
            <p:cNvSpPr txBox="1"/>
            <p:nvPr/>
          </p:nvSpPr>
          <p:spPr>
            <a:xfrm>
              <a:off x="8547423" y="3846869"/>
              <a:ext cx="707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地线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B7C8B68-AD6D-4F4C-A834-0719A0BAE86E}"/>
                </a:ext>
              </a:extLst>
            </p:cNvPr>
            <p:cNvSpPr txBox="1"/>
            <p:nvPr/>
          </p:nvSpPr>
          <p:spPr>
            <a:xfrm>
              <a:off x="8406589" y="3336197"/>
              <a:ext cx="1145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阻变器件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BF9046A-607C-4932-85CA-D893D78572DC}"/>
                </a:ext>
              </a:extLst>
            </p:cNvPr>
            <p:cNvSpPr txBox="1"/>
            <p:nvPr/>
          </p:nvSpPr>
          <p:spPr>
            <a:xfrm>
              <a:off x="7772422" y="2482335"/>
              <a:ext cx="879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晶体管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9170539-64A8-4D0A-AE33-10865EC2E59C}"/>
                </a:ext>
              </a:extLst>
            </p:cNvPr>
            <p:cNvSpPr txBox="1"/>
            <p:nvPr/>
          </p:nvSpPr>
          <p:spPr>
            <a:xfrm>
              <a:off x="9507798" y="2120688"/>
              <a:ext cx="707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字线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8CD99C7-891D-4E03-9E65-A2BD382C20A4}"/>
                </a:ext>
              </a:extLst>
            </p:cNvPr>
            <p:cNvSpPr txBox="1"/>
            <p:nvPr/>
          </p:nvSpPr>
          <p:spPr>
            <a:xfrm>
              <a:off x="6388534" y="2356976"/>
              <a:ext cx="430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位线</a:t>
              </a: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B456C2B-F227-48CC-9A0D-5E1655E9F6E8}"/>
                </a:ext>
              </a:extLst>
            </p:cNvPr>
            <p:cNvGrpSpPr/>
            <p:nvPr/>
          </p:nvGrpSpPr>
          <p:grpSpPr>
            <a:xfrm>
              <a:off x="8049954" y="3389603"/>
              <a:ext cx="460049" cy="329519"/>
              <a:chOff x="10225579" y="3340510"/>
              <a:chExt cx="460049" cy="329519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D90893F4-EE9C-420B-BF94-F87C9638D9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460" y="3340510"/>
                <a:ext cx="0" cy="32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B54E935C-464D-41A2-876A-293E456E90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5614" y="3346029"/>
                <a:ext cx="0" cy="32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D76BD291-780D-43B4-BE7F-BE6F0EF333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97628" y="3343104"/>
                <a:ext cx="288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998B8041-C4AF-4D55-8AF4-098033FF7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579" y="3664510"/>
                <a:ext cx="288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652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870113" cy="830998"/>
            <a:chOff x="908362" y="278221"/>
            <a:chExt cx="3870113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38701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Resistive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阻变存储器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61883" y="2000303"/>
            <a:ext cx="10078065" cy="378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擦写速度较快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耐久性高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具备多位存储能力，提高了存储密度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丝状电阻导致扩展性差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相邻单元串扰和器件微缩能力难以兼顾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62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948771" cy="830999"/>
            <a:chOff x="908362" y="278221"/>
            <a:chExt cx="39487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3948771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Magnetic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磁存储器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61883" y="1282547"/>
            <a:ext cx="10078065" cy="48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磁存储器（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）采用“三明治”结构的磁性隧道结（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MTJ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）构成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利用垂直自旋转移矩（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spin-transfer torque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）来实现磁化翻转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当上、下两层中电子自旋方向相同时，阻值较小，实现了写入信息“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当上、下两层中电子自旋方向相反时，阻值较大，实现了写入信息“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5AFEA82-880B-4560-94F4-9A1D83CC082C}"/>
              </a:ext>
            </a:extLst>
          </p:cNvPr>
          <p:cNvGrpSpPr/>
          <p:nvPr/>
        </p:nvGrpSpPr>
        <p:grpSpPr>
          <a:xfrm>
            <a:off x="2396618" y="1759355"/>
            <a:ext cx="2273702" cy="2446711"/>
            <a:chOff x="2278634" y="1759355"/>
            <a:chExt cx="2273702" cy="244671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512F227-2C88-4EA2-8472-BEE1B8EF0D5C}"/>
                </a:ext>
              </a:extLst>
            </p:cNvPr>
            <p:cNvGrpSpPr/>
            <p:nvPr/>
          </p:nvGrpSpPr>
          <p:grpSpPr>
            <a:xfrm>
              <a:off x="2369574" y="1858298"/>
              <a:ext cx="2182762" cy="2113936"/>
              <a:chOff x="1809135" y="1907460"/>
              <a:chExt cx="2182762" cy="2113936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217F281-797E-47B6-B909-14C68F814EB6}"/>
                  </a:ext>
                </a:extLst>
              </p:cNvPr>
              <p:cNvSpPr/>
              <p:nvPr/>
            </p:nvSpPr>
            <p:spPr>
              <a:xfrm>
                <a:off x="1809135" y="2251590"/>
                <a:ext cx="2182762" cy="511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layer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2A2352-13CF-4381-B323-CDF174586F9D}"/>
                  </a:ext>
                </a:extLst>
              </p:cNvPr>
              <p:cNvSpPr/>
              <p:nvPr/>
            </p:nvSpPr>
            <p:spPr>
              <a:xfrm>
                <a:off x="1809135" y="2762867"/>
                <a:ext cx="2182762" cy="5112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tunnel barrier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56499EC-4AAD-47EE-993E-022DC38A24BE}"/>
                  </a:ext>
                </a:extLst>
              </p:cNvPr>
              <p:cNvSpPr/>
              <p:nvPr/>
            </p:nvSpPr>
            <p:spPr>
              <a:xfrm>
                <a:off x="1809135" y="3274144"/>
                <a:ext cx="2182762" cy="5112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 layer</a:t>
                </a:r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5AF3F9D7-2DEC-4050-9B78-33784DE257EC}"/>
                  </a:ext>
                </a:extLst>
              </p:cNvPr>
              <p:cNvCxnSpPr>
                <a:stCxn id="2" idx="0"/>
              </p:cNvCxnSpPr>
              <p:nvPr/>
            </p:nvCxnSpPr>
            <p:spPr>
              <a:xfrm flipV="1">
                <a:off x="2900516" y="2015615"/>
                <a:ext cx="0" cy="2359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162582E-B022-445B-8F29-26558E85362B}"/>
                  </a:ext>
                </a:extLst>
              </p:cNvPr>
              <p:cNvSpPr/>
              <p:nvPr/>
            </p:nvSpPr>
            <p:spPr>
              <a:xfrm>
                <a:off x="2846438" y="1907460"/>
                <a:ext cx="108155" cy="10815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1A515EB-FFB0-444D-8E0E-3AFA94013D44}"/>
                  </a:ext>
                </a:extLst>
              </p:cNvPr>
              <p:cNvCxnSpPr/>
              <p:nvPr/>
            </p:nvCxnSpPr>
            <p:spPr>
              <a:xfrm flipV="1">
                <a:off x="2900515" y="3785421"/>
                <a:ext cx="0" cy="2359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7F34159-9CAD-489F-8075-457DB77128A7}"/>
                </a:ext>
              </a:extLst>
            </p:cNvPr>
            <p:cNvSpPr txBox="1"/>
            <p:nvPr/>
          </p:nvSpPr>
          <p:spPr>
            <a:xfrm>
              <a:off x="3566662" y="1759355"/>
              <a:ext cx="879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anode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CCAC381-A776-4E65-AEFB-E058B77747B7}"/>
                </a:ext>
              </a:extLst>
            </p:cNvPr>
            <p:cNvSpPr/>
            <p:nvPr/>
          </p:nvSpPr>
          <p:spPr>
            <a:xfrm>
              <a:off x="3401962" y="3967323"/>
              <a:ext cx="108155" cy="10815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287B2C0-47E6-46FE-9AA4-2014C589DFCE}"/>
                </a:ext>
              </a:extLst>
            </p:cNvPr>
            <p:cNvSpPr txBox="1"/>
            <p:nvPr/>
          </p:nvSpPr>
          <p:spPr>
            <a:xfrm>
              <a:off x="2278634" y="3836734"/>
              <a:ext cx="985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cathod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1D00FF4-EFBB-403B-95CF-4A12FE7A741C}"/>
                </a:ext>
              </a:extLst>
            </p:cNvPr>
            <p:cNvCxnSpPr/>
            <p:nvPr/>
          </p:nvCxnSpPr>
          <p:spPr>
            <a:xfrm>
              <a:off x="3082412" y="3655143"/>
              <a:ext cx="75708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AC58C165-0584-4562-ADB7-C8B956AE112C}"/>
                </a:ext>
              </a:extLst>
            </p:cNvPr>
            <p:cNvCxnSpPr/>
            <p:nvPr/>
          </p:nvCxnSpPr>
          <p:spPr>
            <a:xfrm>
              <a:off x="3077496" y="2303204"/>
              <a:ext cx="75708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9FCB2B7-F95A-447B-ADCC-CA9AC74A785F}"/>
              </a:ext>
            </a:extLst>
          </p:cNvPr>
          <p:cNvGrpSpPr/>
          <p:nvPr/>
        </p:nvGrpSpPr>
        <p:grpSpPr>
          <a:xfrm>
            <a:off x="7435669" y="1764272"/>
            <a:ext cx="2273702" cy="2446711"/>
            <a:chOff x="2278634" y="1759355"/>
            <a:chExt cx="2273702" cy="244671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CF7C5C5-E7B7-4189-B576-C7C79DFCD380}"/>
                </a:ext>
              </a:extLst>
            </p:cNvPr>
            <p:cNvGrpSpPr/>
            <p:nvPr/>
          </p:nvGrpSpPr>
          <p:grpSpPr>
            <a:xfrm>
              <a:off x="2369574" y="1858298"/>
              <a:ext cx="2182762" cy="2113936"/>
              <a:chOff x="1809135" y="1907460"/>
              <a:chExt cx="2182762" cy="2113936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FE641C8-1EAC-4D8A-ABF9-64F20BCAB52F}"/>
                  </a:ext>
                </a:extLst>
              </p:cNvPr>
              <p:cNvSpPr/>
              <p:nvPr/>
            </p:nvSpPr>
            <p:spPr>
              <a:xfrm>
                <a:off x="1809135" y="2251590"/>
                <a:ext cx="2182762" cy="511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 layer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1C2D5CD-0B03-40E7-AB96-87A329A9993D}"/>
                  </a:ext>
                </a:extLst>
              </p:cNvPr>
              <p:cNvSpPr/>
              <p:nvPr/>
            </p:nvSpPr>
            <p:spPr>
              <a:xfrm>
                <a:off x="1809135" y="2762867"/>
                <a:ext cx="2182762" cy="5112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tunnel barrier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AD37CBE-6ED0-4F8B-8C41-1E39783A2BFA}"/>
                  </a:ext>
                </a:extLst>
              </p:cNvPr>
              <p:cNvSpPr/>
              <p:nvPr/>
            </p:nvSpPr>
            <p:spPr>
              <a:xfrm>
                <a:off x="1809135" y="3274144"/>
                <a:ext cx="2182762" cy="5112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 layer</a:t>
                </a:r>
                <a:endParaRPr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263A441-B0DE-42B0-AE06-7182D7B0C73E}"/>
                  </a:ext>
                </a:extLst>
              </p:cNvPr>
              <p:cNvCxnSpPr>
                <a:stCxn id="76" idx="0"/>
              </p:cNvCxnSpPr>
              <p:nvPr/>
            </p:nvCxnSpPr>
            <p:spPr>
              <a:xfrm flipV="1">
                <a:off x="2900516" y="2015615"/>
                <a:ext cx="0" cy="2359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BFF6B43E-5CE0-4266-A0E9-4C84B92DF830}"/>
                  </a:ext>
                </a:extLst>
              </p:cNvPr>
              <p:cNvSpPr/>
              <p:nvPr/>
            </p:nvSpPr>
            <p:spPr>
              <a:xfrm>
                <a:off x="2846438" y="1907460"/>
                <a:ext cx="108155" cy="10815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2FC80FAC-AC3B-4552-BD14-D82CFBF49A65}"/>
                  </a:ext>
                </a:extLst>
              </p:cNvPr>
              <p:cNvCxnSpPr/>
              <p:nvPr/>
            </p:nvCxnSpPr>
            <p:spPr>
              <a:xfrm flipV="1">
                <a:off x="2900515" y="3785421"/>
                <a:ext cx="0" cy="2359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3B80E15F-1FDB-44C6-8076-9862014D616D}"/>
                </a:ext>
              </a:extLst>
            </p:cNvPr>
            <p:cNvSpPr txBox="1"/>
            <p:nvPr/>
          </p:nvSpPr>
          <p:spPr>
            <a:xfrm>
              <a:off x="3566662" y="1759355"/>
              <a:ext cx="879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anode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93299C7-D0FF-4CB7-BAD0-A31964A1B54E}"/>
                </a:ext>
              </a:extLst>
            </p:cNvPr>
            <p:cNvSpPr/>
            <p:nvPr/>
          </p:nvSpPr>
          <p:spPr>
            <a:xfrm>
              <a:off x="3401962" y="3967323"/>
              <a:ext cx="108155" cy="10815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F60CBC7-9494-428E-88E8-AF2D2E2AEF6C}"/>
                </a:ext>
              </a:extLst>
            </p:cNvPr>
            <p:cNvSpPr txBox="1"/>
            <p:nvPr/>
          </p:nvSpPr>
          <p:spPr>
            <a:xfrm>
              <a:off x="2278634" y="3836734"/>
              <a:ext cx="985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cathod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C505C9DC-E630-4FCC-86F3-5EF7E8D6AB33}"/>
                </a:ext>
              </a:extLst>
            </p:cNvPr>
            <p:cNvCxnSpPr/>
            <p:nvPr/>
          </p:nvCxnSpPr>
          <p:spPr>
            <a:xfrm>
              <a:off x="3082412" y="3655143"/>
              <a:ext cx="75708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1BAFC0C1-E589-41B6-9883-9B873581F83B}"/>
                </a:ext>
              </a:extLst>
            </p:cNvPr>
            <p:cNvCxnSpPr/>
            <p:nvPr/>
          </p:nvCxnSpPr>
          <p:spPr>
            <a:xfrm>
              <a:off x="3077496" y="2303204"/>
              <a:ext cx="75708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219F7C14-759E-4DC2-8BFC-16718F811A11}"/>
              </a:ext>
            </a:extLst>
          </p:cNvPr>
          <p:cNvSpPr txBox="1"/>
          <p:nvPr/>
        </p:nvSpPr>
        <p:spPr>
          <a:xfrm>
            <a:off x="1792888" y="2536723"/>
            <a:ext cx="43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5E4C5086-8598-41BD-870F-E19DCB9807B7}"/>
              </a:ext>
            </a:extLst>
          </p:cNvPr>
          <p:cNvSpPr txBox="1"/>
          <p:nvPr/>
        </p:nvSpPr>
        <p:spPr>
          <a:xfrm>
            <a:off x="9978273" y="2541640"/>
            <a:ext cx="43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34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3948771" cy="830999"/>
            <a:chOff x="908362" y="278221"/>
            <a:chExt cx="39487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1441"/>
              <a:ext cx="3948771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Magnetic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磁存储器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465A755-7F2D-4004-A1DE-182AF913FA74}"/>
              </a:ext>
            </a:extLst>
          </p:cNvPr>
          <p:cNvSpPr txBox="1"/>
          <p:nvPr/>
        </p:nvSpPr>
        <p:spPr>
          <a:xfrm>
            <a:off x="1061883" y="2000303"/>
            <a:ext cx="10078065" cy="445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存储密度大，容量大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无漏电流，静态功耗低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可作为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Nand Flash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的替代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写速度慢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写能耗大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写次数有限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1775446" cy="763733"/>
            <a:chOff x="635244" y="278221"/>
            <a:chExt cx="1775446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6"/>
              <a:ext cx="17754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分页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A80E7A-030C-49C7-8741-936ED0EF6E6A}"/>
              </a:ext>
            </a:extLst>
          </p:cNvPr>
          <p:cNvGrpSpPr/>
          <p:nvPr/>
        </p:nvGrpSpPr>
        <p:grpSpPr>
          <a:xfrm>
            <a:off x="3112293" y="703474"/>
            <a:ext cx="5967413" cy="5491162"/>
            <a:chOff x="2997200" y="1150938"/>
            <a:chExt cx="5967413" cy="5491162"/>
          </a:xfrm>
        </p:grpSpPr>
        <p:pic>
          <p:nvPicPr>
            <p:cNvPr id="7" name="Picture 4" descr="smx05_逻辑和物理地址">
              <a:extLst>
                <a:ext uri="{FF2B5EF4-FFF2-40B4-BE49-F238E27FC236}">
                  <a16:creationId xmlns:a16="http://schemas.microsoft.com/office/drawing/2014/main" id="{07B0304C-D34F-4C87-A98B-DE3370DFB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997200" y="1150938"/>
              <a:ext cx="5967413" cy="5491162"/>
            </a:xfrm>
            <a:prstGeom prst="rect">
              <a:avLst/>
            </a:prstGeom>
            <a:ln w="28575">
              <a:solidFill>
                <a:srgbClr val="CC99FF"/>
              </a:solidFill>
              <a:miter lim="800000"/>
              <a:headEnd/>
              <a:tailEnd/>
            </a:ln>
          </p:spPr>
        </p:pic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2D598CCF-0B5F-4747-9581-D78ADCB89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688" y="4613275"/>
              <a:ext cx="202565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页表</a:t>
              </a:r>
              <a:r>
                <a:rPr lang="zh-CN" altLang="en-US" sz="2000" b="1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描述了虚页和实页之间的映射关系！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937A3EB-17F6-47E1-A5C6-A83E73D53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2338" y="5021263"/>
              <a:ext cx="13049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0099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主存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A5BE0D-91A7-46F3-955D-5D7F639E3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113" y="2354263"/>
              <a:ext cx="1225550" cy="40005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虚拟地址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5168B422-DB1F-42EF-B41B-A4DAF96C3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5600" y="2349500"/>
              <a:ext cx="1223963" cy="40005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物理地址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8FA36-F861-48BF-BB3B-B19B18940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4475" y="3257550"/>
              <a:ext cx="1670050" cy="40005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进程</a:t>
              </a:r>
              <a:r>
                <a:rPr kumimoji="0" lang="en-US" altLang="zh-CN" sz="2000" dirty="0">
                  <a:latin typeface="Centaur" panose="02030504050205020304" pitchFamily="18" charset="0"/>
                  <a:ea typeface="华文楷体" panose="02010600040101010101" pitchFamily="2" charset="-122"/>
                </a:rPr>
                <a:t>A</a:t>
              </a:r>
              <a:r>
                <a:rPr kumimoji="0"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的页表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600B72-EBDB-464A-BBD7-70E3B4803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100" y="5876925"/>
              <a:ext cx="3024188" cy="52387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虚拟和物理地址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3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4410888" cy="838594"/>
            <a:chOff x="908362" y="278221"/>
            <a:chExt cx="4410888" cy="83859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9037"/>
              <a:ext cx="44108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Phase Change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相变存储器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A908DF5-BF6D-4443-BA5C-32901756B0EA}"/>
              </a:ext>
            </a:extLst>
          </p:cNvPr>
          <p:cNvSpPr txBox="1"/>
          <p:nvPr/>
        </p:nvSpPr>
        <p:spPr>
          <a:xfrm>
            <a:off x="1061883" y="1282547"/>
            <a:ext cx="10078065" cy="48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相变存储器（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）利用相变材料（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GST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）状态来存储数据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GST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处于晶体态时，表现为低阻率，存储信息“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GST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处于挥发态时，表现为高阻率，存储信息“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F80B6EF1-1E27-4631-8398-6128093C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6" y="1916906"/>
            <a:ext cx="6361214" cy="290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04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4" y="278225"/>
            <a:ext cx="4410888" cy="838594"/>
            <a:chOff x="908362" y="278221"/>
            <a:chExt cx="4410888" cy="83859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2" y="809037"/>
              <a:ext cx="44108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Phase Change Random Access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相变存储器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E706AFF-B4AE-43F2-9B03-F399B177E6DE}"/>
              </a:ext>
            </a:extLst>
          </p:cNvPr>
          <p:cNvSpPr txBox="1"/>
          <p:nvPr/>
        </p:nvSpPr>
        <p:spPr>
          <a:xfrm>
            <a:off x="1061883" y="2000303"/>
            <a:ext cx="5034117" cy="445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可扩展性好，容量大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无漏电流，静态功耗低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相近的读速率，可靠性高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写入速率慢（慢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个数量级）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动态功耗大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寿命低（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次写）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7EA33E-3790-44B1-8591-9E7FB162C9C7}"/>
              </a:ext>
            </a:extLst>
          </p:cNvPr>
          <p:cNvSpPr txBox="1"/>
          <p:nvPr/>
        </p:nvSpPr>
        <p:spPr>
          <a:xfrm>
            <a:off x="6112867" y="2022073"/>
            <a:ext cx="5034117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字节寻址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读写速度快（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1us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vs. ~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500us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寿命高（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vs. 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8C2F02-F546-4045-A89B-A8C16853FB33}"/>
              </a:ext>
            </a:extLst>
          </p:cNvPr>
          <p:cNvSpPr txBox="1"/>
          <p:nvPr/>
        </p:nvSpPr>
        <p:spPr>
          <a:xfrm>
            <a:off x="2435181" y="1582022"/>
            <a:ext cx="156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endParaRPr lang="zh-CN" altLang="en-US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5ACD62-97B3-486C-8584-000DF7E176D6}"/>
              </a:ext>
            </a:extLst>
          </p:cNvPr>
          <p:cNvSpPr txBox="1"/>
          <p:nvPr/>
        </p:nvSpPr>
        <p:spPr>
          <a:xfrm>
            <a:off x="8201818" y="1586938"/>
            <a:ext cx="156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endParaRPr lang="zh-CN" altLang="en-US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524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主存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非易失存储器：机械硬盘及固态硬盘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新型非易失存储器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计算型存储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871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Memories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其他存储器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402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886887" cy="830998"/>
            <a:chOff x="908363" y="278221"/>
            <a:chExt cx="2886887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8868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Processing In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计算型存储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3675120-BEC6-4D64-88F5-30CAA9781133}"/>
              </a:ext>
            </a:extLst>
          </p:cNvPr>
          <p:cNvSpPr txBox="1"/>
          <p:nvPr/>
        </p:nvSpPr>
        <p:spPr>
          <a:xfrm>
            <a:off x="1061883" y="1282547"/>
            <a:ext cx="10078065" cy="522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将计算单元和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等存储器紧密耦合起来，减少处理器核与存储之间的数据交互，从而降低功耗、提升性能。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分类：基于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的计算型存储、基于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的计算型存储和基于非易失存储器的计算型存储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C8E2EA-0572-471B-8F9F-60DECA440E57}"/>
              </a:ext>
            </a:extLst>
          </p:cNvPr>
          <p:cNvGrpSpPr/>
          <p:nvPr/>
        </p:nvGrpSpPr>
        <p:grpSpPr>
          <a:xfrm>
            <a:off x="1494503" y="2607938"/>
            <a:ext cx="8150943" cy="2461188"/>
            <a:chOff x="1061883" y="2588274"/>
            <a:chExt cx="8150943" cy="246118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B50734A-9AC7-4CA2-B6D2-FCFF8A15206A}"/>
                </a:ext>
              </a:extLst>
            </p:cNvPr>
            <p:cNvSpPr/>
            <p:nvPr/>
          </p:nvSpPr>
          <p:spPr>
            <a:xfrm>
              <a:off x="1347018" y="2729049"/>
              <a:ext cx="1917291" cy="21827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CPU</a:t>
              </a: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核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367398-166C-4AD4-BCA9-EBE3556FBC02}"/>
                </a:ext>
              </a:extLst>
            </p:cNvPr>
            <p:cNvSpPr/>
            <p:nvPr/>
          </p:nvSpPr>
          <p:spPr>
            <a:xfrm>
              <a:off x="4188541" y="2729049"/>
              <a:ext cx="1917291" cy="108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SRAM</a:t>
              </a: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缓存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38C6390-8670-41A0-B0FC-17BA7BA89E65}"/>
                </a:ext>
              </a:extLst>
            </p:cNvPr>
            <p:cNvSpPr/>
            <p:nvPr/>
          </p:nvSpPr>
          <p:spPr>
            <a:xfrm>
              <a:off x="4188541" y="3820430"/>
              <a:ext cx="1917291" cy="108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计算模块</a:t>
              </a:r>
            </a:p>
          </p:txBody>
        </p:sp>
        <p:sp>
          <p:nvSpPr>
            <p:cNvPr id="4" name="箭头: 左右 3">
              <a:extLst>
                <a:ext uri="{FF2B5EF4-FFF2-40B4-BE49-F238E27FC236}">
                  <a16:creationId xmlns:a16="http://schemas.microsoft.com/office/drawing/2014/main" id="{5EFDAB46-983A-4781-9698-7223D17995AE}"/>
                </a:ext>
              </a:extLst>
            </p:cNvPr>
            <p:cNvSpPr/>
            <p:nvPr/>
          </p:nvSpPr>
          <p:spPr>
            <a:xfrm>
              <a:off x="3264309" y="3682114"/>
              <a:ext cx="924232" cy="276630"/>
            </a:xfrm>
            <a:prstGeom prst="leftRightArrow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DB421B4-FD57-4307-8555-976F64C1F250}"/>
                </a:ext>
              </a:extLst>
            </p:cNvPr>
            <p:cNvSpPr/>
            <p:nvPr/>
          </p:nvSpPr>
          <p:spPr>
            <a:xfrm>
              <a:off x="1061883" y="2590733"/>
              <a:ext cx="5299587" cy="24587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092BE6A-BD10-415B-9C9C-A6CF95ED9F17}"/>
                </a:ext>
              </a:extLst>
            </p:cNvPr>
            <p:cNvSpPr/>
            <p:nvPr/>
          </p:nvSpPr>
          <p:spPr>
            <a:xfrm>
              <a:off x="7295535" y="2588274"/>
              <a:ext cx="1917291" cy="15707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DRAM</a:t>
              </a: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868718-6858-4CB7-AB85-A484CB660354}"/>
                </a:ext>
              </a:extLst>
            </p:cNvPr>
            <p:cNvSpPr/>
            <p:nvPr/>
          </p:nvSpPr>
          <p:spPr>
            <a:xfrm>
              <a:off x="7295535" y="4159045"/>
              <a:ext cx="1917291" cy="8904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计算模块</a:t>
              </a:r>
            </a:p>
          </p:txBody>
        </p:sp>
        <p:sp>
          <p:nvSpPr>
            <p:cNvPr id="17" name="箭头: 左右 16">
              <a:extLst>
                <a:ext uri="{FF2B5EF4-FFF2-40B4-BE49-F238E27FC236}">
                  <a16:creationId xmlns:a16="http://schemas.microsoft.com/office/drawing/2014/main" id="{34591D55-B116-485C-8C6A-23E461DA98C9}"/>
                </a:ext>
              </a:extLst>
            </p:cNvPr>
            <p:cNvSpPr/>
            <p:nvPr/>
          </p:nvSpPr>
          <p:spPr>
            <a:xfrm>
              <a:off x="6371303" y="3557264"/>
              <a:ext cx="924232" cy="276630"/>
            </a:xfrm>
            <a:prstGeom prst="leftRightArrow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320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8F0A01-C903-402B-926C-54AB2F339A49}"/>
              </a:ext>
            </a:extLst>
          </p:cNvPr>
          <p:cNvGrpSpPr/>
          <p:nvPr/>
        </p:nvGrpSpPr>
        <p:grpSpPr>
          <a:xfrm>
            <a:off x="635246" y="278225"/>
            <a:ext cx="2962978" cy="706446"/>
            <a:chOff x="635244" y="278221"/>
            <a:chExt cx="2962978" cy="70644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44672EE-7DA9-4133-AE6A-30D6F4E99013}"/>
                </a:ext>
              </a:extLst>
            </p:cNvPr>
            <p:cNvSpPr/>
            <p:nvPr/>
          </p:nvSpPr>
          <p:spPr>
            <a:xfrm>
              <a:off x="635244" y="676889"/>
              <a:ext cx="29629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Reference Chapters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55F136-CFBC-4719-BA09-D7010E43534E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参考章节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6283F60-FB8E-49F7-B647-86367E09B9FD}"/>
              </a:ext>
            </a:extLst>
          </p:cNvPr>
          <p:cNvSpPr/>
          <p:nvPr/>
        </p:nvSpPr>
        <p:spPr>
          <a:xfrm>
            <a:off x="1056904" y="1708205"/>
            <a:ext cx="10070275" cy="25569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计算机组成与设计 </a:t>
            </a:r>
            <a:r>
              <a:rPr kumimoji="1"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软硬件接口（第</a:t>
            </a:r>
            <a:r>
              <a:rPr kumimoji="1"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</a:t>
            </a:r>
            <a:endParaRPr kumimoji="1"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第五章容量和高速度：开发存储器层次结构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节～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~5.9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8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309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基本概念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zh-CN" altLang="en-US" sz="3200" dirty="0"/>
              <a:t>虚拟存储器的管理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的寻址方式（考虑虚拟存储器）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5" y="278225"/>
            <a:ext cx="2365972" cy="830998"/>
            <a:chOff x="908363" y="278221"/>
            <a:chExt cx="236597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3" y="801441"/>
              <a:ext cx="2274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Virtual Memory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虚拟存储器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040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41784</TotalTime>
  <Words>6332</Words>
  <Application>Microsoft Office PowerPoint</Application>
  <PresentationFormat>宽屏</PresentationFormat>
  <Paragraphs>994</Paragraphs>
  <Slides>84</Slides>
  <Notes>84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84</vt:i4>
      </vt:variant>
    </vt:vector>
  </HeadingPairs>
  <TitlesOfParts>
    <vt:vector size="102" baseType="lpstr">
      <vt:lpstr>-apple-system</vt:lpstr>
      <vt:lpstr>HiddenHorzOCR</vt:lpstr>
      <vt:lpstr>Monotype Sorts</vt:lpstr>
      <vt:lpstr>新細明體</vt:lpstr>
      <vt:lpstr>等线</vt:lpstr>
      <vt:lpstr>等线 Light</vt:lpstr>
      <vt:lpstr>华文楷体</vt:lpstr>
      <vt:lpstr>宋体</vt:lpstr>
      <vt:lpstr>微软雅黑</vt:lpstr>
      <vt:lpstr>Arial</vt:lpstr>
      <vt:lpstr>Calibri</vt:lpstr>
      <vt:lpstr>Centaur</vt:lpstr>
      <vt:lpstr>Garamond</vt:lpstr>
      <vt:lpstr>Times New Roman</vt:lpstr>
      <vt:lpstr>Verdana</vt:lpstr>
      <vt:lpstr>Wingdings</vt:lpstr>
      <vt:lpstr>Office 主题​​</vt:lpstr>
      <vt:lpstr>提纲页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WJZ</cp:lastModifiedBy>
  <cp:revision>2915</cp:revision>
  <dcterms:created xsi:type="dcterms:W3CDTF">2016-08-12T08:20:00Z</dcterms:created>
  <dcterms:modified xsi:type="dcterms:W3CDTF">2021-11-18T04:18:16Z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